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313" r:id="rId4"/>
    <p:sldId id="289" r:id="rId5"/>
    <p:sldId id="292" r:id="rId6"/>
    <p:sldId id="308" r:id="rId7"/>
    <p:sldId id="309" r:id="rId8"/>
    <p:sldId id="322" r:id="rId9"/>
    <p:sldId id="314" r:id="rId10"/>
    <p:sldId id="315" r:id="rId11"/>
    <p:sldId id="316" r:id="rId12"/>
    <p:sldId id="298" r:id="rId13"/>
    <p:sldId id="320" r:id="rId14"/>
    <p:sldId id="321" r:id="rId15"/>
    <p:sldId id="317" r:id="rId16"/>
    <p:sldId id="318" r:id="rId17"/>
    <p:sldId id="266" r:id="rId18"/>
  </p:sldIdLst>
  <p:sldSz cx="12192000" cy="6858000"/>
  <p:notesSz cx="6858000" cy="9144000"/>
  <p:embeddedFontLst>
    <p:embeddedFont>
      <p:font typeface="Fira Sans Extra Condensed Medium" panose="020B060402020202020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Medium" panose="000006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DEEB61-49EF-4AE7-9A2C-58904928D116}" v="90" dt="2024-10-17T15:49:57.986"/>
  </p1510:revLst>
</p1510:revInfo>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8" autoAdjust="0"/>
  </p:normalViewPr>
  <p:slideViewPr>
    <p:cSldViewPr snapToGrid="0">
      <p:cViewPr varScale="1">
        <p:scale>
          <a:sx n="77" d="100"/>
          <a:sy n="77" d="100"/>
        </p:scale>
        <p:origin x="86" y="32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customschemas.google.com/relationships/presentationmetadata" Target="meta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heme" Target="theme/theme1.xml"/><Relationship Id="rId20"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843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488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938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8429" y="0"/>
            <a:ext cx="12272787" cy="7013745"/>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rgbClr val="8C212C"/>
                </a:solidFill>
                <a:latin typeface="Arial"/>
                <a:ea typeface="Arial"/>
                <a:cs typeface="Arial"/>
                <a:sym typeface="Arial"/>
              </a:rPr>
              <a:t>GITAM UNIVERSITY</a:t>
            </a:r>
            <a:endParaRPr sz="1400" b="0" i="0" u="none" strike="noStrike" cap="none" dirty="0">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Alpha 10(P2)</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Smart Energy Meter for Domestic Usages </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59" y="5253329"/>
            <a:ext cx="3969028"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Verdana" panose="020B0604030504040204" pitchFamily="34" charset="0"/>
                <a:ea typeface="Verdana" panose="020B0604030504040204" pitchFamily="34" charset="0"/>
                <a:cs typeface="Montserrat Medium"/>
                <a:sym typeface="Montserrat Medium"/>
              </a:rPr>
              <a:t>Project Team: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sz="1400" b="1" i="0" u="none" strike="noStrike" cap="none" dirty="0">
                <a:solidFill>
                  <a:schemeClr val="dk1"/>
                </a:solidFill>
                <a:latin typeface="Verdana" panose="020B0604030504040204" pitchFamily="34" charset="0"/>
                <a:ea typeface="Verdana" panose="020B0604030504040204" pitchFamily="34" charset="0"/>
                <a:sym typeface="Montserrat Medium"/>
              </a:rPr>
              <a:t>BU21EECE0100524 Sudeep B S</a:t>
            </a:r>
          </a:p>
          <a:p>
            <a:pPr marL="285750" indent="-285750">
              <a:buSzPts val="1400"/>
              <a:buFont typeface="Arial" panose="020B0604020202020204" pitchFamily="34" charset="0"/>
              <a:buChar char="•"/>
            </a:pPr>
            <a:r>
              <a:rPr lang="en-US" sz="1400" b="1" i="0" u="none" strike="noStrike" cap="none" dirty="0">
                <a:solidFill>
                  <a:schemeClr val="dk1"/>
                </a:solidFill>
                <a:latin typeface="Verdana" panose="020B0604030504040204" pitchFamily="34" charset="0"/>
                <a:ea typeface="Verdana" panose="020B0604030504040204" pitchFamily="34" charset="0"/>
                <a:sym typeface="Montserrat Medium"/>
              </a:rPr>
              <a:t>BU21EECE0100553 Lakshman B H</a:t>
            </a:r>
            <a:endParaRPr lang="en-US" sz="1400" b="1" i="0" u="none" strike="noStrike" cap="none" dirty="0">
              <a:solidFill>
                <a:schemeClr val="dk1"/>
              </a:solidFill>
              <a:latin typeface="Verdana" panose="020B0604030504040204" pitchFamily="34" charset="0"/>
              <a:ea typeface="Verdana" panose="020B0604030504040204" pitchFamily="34" charset="0"/>
              <a:sym typeface="Arial"/>
            </a:endParaRPr>
          </a:p>
          <a:p>
            <a:pPr marL="285750" indent="-285750">
              <a:buSzPts val="1400"/>
              <a:buFont typeface="Arial" panose="020B0604020202020204" pitchFamily="34" charset="0"/>
              <a:buChar char="•"/>
            </a:pPr>
            <a:r>
              <a:rPr lang="en-US" sz="1400" b="1" i="0" u="none" strike="noStrike" cap="none" dirty="0">
                <a:solidFill>
                  <a:schemeClr val="dk1"/>
                </a:solidFill>
                <a:latin typeface="Verdana" panose="020B0604030504040204" pitchFamily="34" charset="0"/>
                <a:ea typeface="Verdana" panose="020B0604030504040204" pitchFamily="34" charset="0"/>
                <a:sym typeface="Montserrat Medium"/>
              </a:rPr>
              <a:t>BU21EECE0100574 Darshan D M</a:t>
            </a:r>
            <a:endParaRPr lang="en-US" sz="1400" b="1" i="0" u="none" strike="noStrike" cap="none" dirty="0">
              <a:solidFill>
                <a:schemeClr val="dk1"/>
              </a:solidFill>
              <a:latin typeface="Verdana" panose="020B0604030504040204" pitchFamily="34" charset="0"/>
              <a:ea typeface="Verdana" panose="020B0604030504040204" pitchFamily="34" charset="0"/>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Verdana" panose="020B0604030504040204" pitchFamily="34" charset="0"/>
                <a:ea typeface="Verdana" panose="020B0604030504040204" pitchFamily="34" charset="0"/>
                <a:cs typeface="Montserrat Medium"/>
                <a:sym typeface="Montserrat Medium"/>
              </a:rPr>
              <a:t>Project Mentor: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b="1" dirty="0">
                <a:solidFill>
                  <a:srgbClr val="FF0000"/>
                </a:solidFill>
                <a:latin typeface="Verdana" panose="020B0604030504040204" pitchFamily="34" charset="0"/>
                <a:ea typeface="Verdana" panose="020B0604030504040204" pitchFamily="34" charset="0"/>
                <a:sym typeface="Montserrat Medium"/>
              </a:rPr>
              <a:t>Dr. P Sundararaman</a:t>
            </a:r>
            <a:endParaRPr lang="en-US" sz="1400" b="1" i="0" u="none" strike="noStrike" cap="none" dirty="0">
              <a:solidFill>
                <a:srgbClr val="FF0000"/>
              </a:solidFill>
              <a:latin typeface="Verdana" panose="020B0604030504040204" pitchFamily="34" charset="0"/>
              <a:ea typeface="Verdana" panose="020B0604030504040204" pitchFamily="34" charset="0"/>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5D787C-431A-2680-CFF2-BB769B1366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7" name="Slide Number Placeholder 2">
            <a:extLst>
              <a:ext uri="{FF2B5EF4-FFF2-40B4-BE49-F238E27FC236}">
                <a16:creationId xmlns:a16="http://schemas.microsoft.com/office/drawing/2014/main" id="{7F6F61CA-3418-7E92-1FEC-F1FB79383A60}"/>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10</a:t>
            </a:fld>
            <a:endParaRPr lang="en-US" dirty="0"/>
          </a:p>
        </p:txBody>
      </p:sp>
      <p:sp>
        <p:nvSpPr>
          <p:cNvPr id="8" name="Google Shape;125;p3">
            <a:extLst>
              <a:ext uri="{FF2B5EF4-FFF2-40B4-BE49-F238E27FC236}">
                <a16:creationId xmlns:a16="http://schemas.microsoft.com/office/drawing/2014/main" id="{5C088C31-4AE2-DEE9-367F-301E976AB69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9" name="Google Shape;125;p3">
            <a:extLst>
              <a:ext uri="{FF2B5EF4-FFF2-40B4-BE49-F238E27FC236}">
                <a16:creationId xmlns:a16="http://schemas.microsoft.com/office/drawing/2014/main" id="{33AF94C3-891A-AFFB-7A9A-68A15CBF91C2}"/>
              </a:ext>
            </a:extLst>
          </p:cNvPr>
          <p:cNvSpPr txBox="1"/>
          <p:nvPr/>
        </p:nvSpPr>
        <p:spPr>
          <a:xfrm>
            <a:off x="432619" y="744564"/>
            <a:ext cx="11326761" cy="58811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Why: </a:t>
            </a:r>
          </a:p>
          <a:p>
            <a:pPr marL="285750" marR="0" lvl="0" indent="-285750" rtl="0">
              <a:lnSpc>
                <a:spcPct val="150000"/>
              </a:lnSpc>
              <a:spcBef>
                <a:spcPts val="0"/>
              </a:spcBef>
              <a:spcAft>
                <a:spcPts val="0"/>
              </a:spcAft>
              <a:buFont typeface="Wingdings" panose="05000000000000000000" pitchFamily="2" charset="2"/>
              <a:buChar char="q"/>
            </a:pPr>
            <a:r>
              <a:rPr lang="en-US" dirty="0">
                <a:latin typeface="Verdana" panose="020B0604030504040204" pitchFamily="34" charset="0"/>
                <a:ea typeface="Verdana" panose="020B0604030504040204" pitchFamily="34" charset="0"/>
              </a:rPr>
              <a:t>The Smart Energy Meter project provides a real-time solution for monitoring energy consumption using sensors and a microcontroller. It tracks voltage, current, and power usage, offering users daily insights via an LCD display and SMS notifications. This system is designed to promote accurate billing, energy conservation, and cost reduction. Its primary purpose is to give consumers and businesses better control over their electricity usage, allowing them to make informed decisions. Ideal for homes, commercial buildings, and industries, it offers transparency and automation in energy management, making it a valuable tool for both users and utility providers.</a:t>
            </a:r>
          </a:p>
          <a:p>
            <a:pPr marL="285750" marR="0" lvl="0" indent="-285750" rtl="0">
              <a:lnSpc>
                <a:spcPct val="150000"/>
              </a:lnSpc>
              <a:spcBef>
                <a:spcPts val="0"/>
              </a:spcBef>
              <a:spcAft>
                <a:spcPts val="0"/>
              </a:spcAft>
              <a:buFont typeface="Wingdings" panose="05000000000000000000" pitchFamily="2" charset="2"/>
              <a:buChar char="q"/>
            </a:pPr>
            <a:endParaRPr lang="en-IN" dirty="0">
              <a:latin typeface="Verdana" panose="020B0604030504040204" pitchFamily="34" charset="0"/>
              <a:ea typeface="Verdana" panose="020B0604030504040204" pitchFamily="34" charset="0"/>
            </a:endParaRPr>
          </a:p>
          <a:p>
            <a:pPr>
              <a:lnSpc>
                <a:spcPct val="150000"/>
              </a:lnSpc>
            </a:pPr>
            <a:r>
              <a:rPr lang="en-IN" b="1" dirty="0">
                <a:latin typeface="Verdana" panose="020B0604030504040204" pitchFamily="34" charset="0"/>
                <a:ea typeface="Verdana" panose="020B0604030504040204" pitchFamily="34" charset="0"/>
              </a:rPr>
              <a:t>What:</a:t>
            </a:r>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A Smart Energy Meter is an advanced metering device that records electricity consumption and communicates this data to the energy provider. The system automates the reading of energy usage, eliminates the need for manual meter reading, and can also provide features like prepaid billing, fault detection, and load control.</a:t>
            </a:r>
            <a:endParaRPr lang="en-IN"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p>
          <a:p>
            <a:pPr marL="285750" marR="0" lvl="0" indent="-285750" rtl="0">
              <a:lnSpc>
                <a:spcPct val="150000"/>
              </a:lnSpc>
              <a:spcBef>
                <a:spcPts val="0"/>
              </a:spcBef>
              <a:spcAft>
                <a:spcPts val="0"/>
              </a:spcAft>
              <a:buFont typeface="Wingdings" panose="05000000000000000000" pitchFamily="2" charset="2"/>
              <a:buChar char="q"/>
            </a:pPr>
            <a:r>
              <a:rPr lang="en-IN" dirty="0">
                <a:latin typeface="Verdana" panose="020B0604030504040204" pitchFamily="34" charset="0"/>
                <a:ea typeface="Verdana" panose="020B0604030504040204" pitchFamily="34" charset="0"/>
              </a:rPr>
              <a:t>Urban and Residential Areas:</a:t>
            </a:r>
          </a:p>
          <a:p>
            <a:pPr marL="285750" marR="0" lvl="0" indent="-285750" rtl="0">
              <a:lnSpc>
                <a:spcPct val="150000"/>
              </a:lnSpc>
              <a:spcBef>
                <a:spcPts val="0"/>
              </a:spcBef>
              <a:spcAft>
                <a:spcPts val="0"/>
              </a:spcAft>
              <a:buFont typeface="Wingdings" panose="05000000000000000000" pitchFamily="2" charset="2"/>
              <a:buChar char="q"/>
            </a:pPr>
            <a:r>
              <a:rPr lang="en-IN" dirty="0">
                <a:latin typeface="Verdana" panose="020B0604030504040204" pitchFamily="34" charset="0"/>
                <a:ea typeface="Verdana" panose="020B0604030504040204" pitchFamily="34" charset="0"/>
              </a:rPr>
              <a:t>Rural and Remote Areas:</a:t>
            </a:r>
          </a:p>
          <a:p>
            <a:pPr marL="285750" marR="0" lvl="0" indent="-285750" rtl="0">
              <a:lnSpc>
                <a:spcPct val="150000"/>
              </a:lnSpc>
              <a:spcBef>
                <a:spcPts val="0"/>
              </a:spcBef>
              <a:spcAft>
                <a:spcPts val="0"/>
              </a:spcAft>
              <a:buFont typeface="Wingdings" panose="05000000000000000000" pitchFamily="2" charset="2"/>
              <a:buChar char="q"/>
            </a:pPr>
            <a:r>
              <a:rPr lang="en-IN" dirty="0">
                <a:latin typeface="Verdana" panose="020B0604030504040204" pitchFamily="34" charset="0"/>
                <a:ea typeface="Verdana" panose="020B0604030504040204" pitchFamily="34" charset="0"/>
              </a:rPr>
              <a:t>Commercial and Industrial Buildings:</a:t>
            </a:r>
          </a:p>
          <a:p>
            <a:pPr marL="285750" marR="0" lvl="0" indent="-285750" rtl="0">
              <a:lnSpc>
                <a:spcPct val="150000"/>
              </a:lnSpc>
              <a:spcBef>
                <a:spcPts val="0"/>
              </a:spcBef>
              <a:spcAft>
                <a:spcPts val="0"/>
              </a:spcAft>
              <a:buFont typeface="Wingdings" panose="05000000000000000000" pitchFamily="2" charset="2"/>
              <a:buChar char="q"/>
            </a:pPr>
            <a:r>
              <a:rPr lang="en-IN" dirty="0">
                <a:latin typeface="Verdana" panose="020B0604030504040204" pitchFamily="34" charset="0"/>
                <a:ea typeface="Verdana" panose="020B0604030504040204" pitchFamily="34" charset="0"/>
              </a:rPr>
              <a:t>Government and Public Infrastructure:</a:t>
            </a:r>
          </a:p>
          <a:p>
            <a:pPr marL="285750" marR="0" lvl="0" indent="-285750" rtl="0">
              <a:lnSpc>
                <a:spcPct val="150000"/>
              </a:lnSpc>
              <a:spcBef>
                <a:spcPts val="0"/>
              </a:spcBef>
              <a:spcAft>
                <a:spcPts val="0"/>
              </a:spcAft>
              <a:buFont typeface="Wingdings" panose="05000000000000000000" pitchFamily="2" charset="2"/>
              <a:buChar char="q"/>
            </a:pPr>
            <a:r>
              <a:rPr lang="en-US" dirty="0">
                <a:latin typeface="Verdana" panose="020B0604030504040204" pitchFamily="34" charset="0"/>
                <a:ea typeface="Verdana" panose="020B0604030504040204" pitchFamily="34" charset="0"/>
              </a:rPr>
              <a:t>Developing Countries and Smart Cities:</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3198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156613-D654-9BA3-0AEC-9C4F820034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5" name="TextBox 4">
            <a:extLst>
              <a:ext uri="{FF2B5EF4-FFF2-40B4-BE49-F238E27FC236}">
                <a16:creationId xmlns:a16="http://schemas.microsoft.com/office/drawing/2014/main" id="{68152FC3-9362-641F-6537-F6B1FE2DA6B3}"/>
              </a:ext>
            </a:extLst>
          </p:cNvPr>
          <p:cNvSpPr txBox="1"/>
          <p:nvPr/>
        </p:nvSpPr>
        <p:spPr>
          <a:xfrm>
            <a:off x="396240" y="816392"/>
            <a:ext cx="11338560" cy="4573111"/>
          </a:xfrm>
          <a:prstGeom prst="rect">
            <a:avLst/>
          </a:prstGeom>
          <a:noFill/>
        </p:spPr>
        <p:txBody>
          <a:bodyPr wrap="square">
            <a:spAutoFit/>
          </a:bodyPr>
          <a:lstStyle/>
          <a:p>
            <a:r>
              <a:rPr lang="en-IN" b="1" dirty="0">
                <a:latin typeface="Verdana" panose="020B0604030504040204" pitchFamily="34" charset="0"/>
                <a:ea typeface="Verdana" panose="020B0604030504040204" pitchFamily="34" charset="0"/>
              </a:rPr>
              <a:t>When:</a:t>
            </a:r>
            <a:endParaRPr lang="en-US" dirty="0"/>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The Smart Energy Meter is used daily to monitor energy consumption in real time and provide users with insights into their usage. It sends automated SMS notifications summarizing daily consumption and costs, making it easy for users to track their electricity usage. It is particularly useful during monthly billing periods, where it aggregates data for accurate bill generation. Additionally, it helps users manage their energy usage during high-demand periods by providing real-time feedback, allowing them to make adjustments and avoid excessive costs.</a:t>
            </a:r>
          </a:p>
          <a:p>
            <a:pPr marL="285750" indent="-285750">
              <a:buFont typeface="Wingdings" panose="05000000000000000000" pitchFamily="2" charset="2"/>
              <a:buChar char="q"/>
            </a:pPr>
            <a:endParaRPr lang="en-US"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Refined Objective: </a:t>
            </a:r>
            <a:endParaRPr lang="en-IN"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Accurate real-time monitoring of electricity consumption.</a:t>
            </a:r>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Automatic data transmission to both consumers and utility providers, eliminating manual meter reading.</a:t>
            </a:r>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Remote control and management of energy supply, allowing utilities to disconnect or reconnect services based on billing and payment status.</a:t>
            </a:r>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Energy theft detection and tampering alerts to improve grid security.</a:t>
            </a:r>
          </a:p>
          <a:p>
            <a:pPr marL="285750" indent="-285750">
              <a:lnSpc>
                <a:spcPct val="150000"/>
              </a:lnSpc>
              <a:buFont typeface="Wingdings" panose="05000000000000000000" pitchFamily="2" charset="2"/>
              <a:buChar char="q"/>
            </a:pPr>
            <a:r>
              <a:rPr lang="en-US" dirty="0">
                <a:latin typeface="Verdana" panose="020B0604030504040204" pitchFamily="34" charset="0"/>
                <a:ea typeface="Verdana" panose="020B0604030504040204" pitchFamily="34" charset="0"/>
              </a:rPr>
              <a:t>Consumer-friendly features, such as prepaid billing options and consumption alerts, to promote efficient energy use and cost management</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099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a:t>
            </a:r>
          </a:p>
          <a:p>
            <a:pPr marL="0" marR="0" lvl="0" indent="0" algn="ctr" rtl="0">
              <a:lnSpc>
                <a:spcPct val="100000"/>
              </a:lnSpc>
              <a:spcBef>
                <a:spcPts val="0"/>
              </a:spcBef>
              <a:spcAft>
                <a:spcPts val="0"/>
              </a:spcAft>
              <a:buNone/>
            </a:pPr>
            <a:r>
              <a:rPr lang="en-US" sz="2400" b="1" dirty="0">
                <a:latin typeface="Montserrat"/>
                <a:sym typeface="Montserrat"/>
              </a:rPr>
              <a:t>  </a:t>
            </a:r>
            <a:endParaRPr dirty="0"/>
          </a:p>
        </p:txBody>
      </p:sp>
      <p:pic>
        <p:nvPicPr>
          <p:cNvPr id="5" name="Picture 4">
            <a:extLst>
              <a:ext uri="{FF2B5EF4-FFF2-40B4-BE49-F238E27FC236}">
                <a16:creationId xmlns:a16="http://schemas.microsoft.com/office/drawing/2014/main" id="{D5845FF7-37BB-936A-E5B2-ADF19400C653}"/>
              </a:ext>
            </a:extLst>
          </p:cNvPr>
          <p:cNvPicPr>
            <a:picLocks noChangeAspect="1"/>
          </p:cNvPicPr>
          <p:nvPr/>
        </p:nvPicPr>
        <p:blipFill>
          <a:blip r:embed="rId2"/>
          <a:stretch>
            <a:fillRect/>
          </a:stretch>
        </p:blipFill>
        <p:spPr>
          <a:xfrm>
            <a:off x="741680" y="944879"/>
            <a:ext cx="10596880" cy="5547995"/>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D16C1F-1774-19A6-E592-498DF28A7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Slide Number Placeholder 2">
            <a:extLst>
              <a:ext uri="{FF2B5EF4-FFF2-40B4-BE49-F238E27FC236}">
                <a16:creationId xmlns:a16="http://schemas.microsoft.com/office/drawing/2014/main" id="{939A599D-D34A-8539-BE96-F197252B5649}"/>
              </a:ext>
            </a:extLst>
          </p:cNvPr>
          <p:cNvSpPr txBox="1">
            <a:spLocks/>
          </p:cNvSpPr>
          <p:nvPr/>
        </p:nvSpPr>
        <p:spPr>
          <a:xfrm>
            <a:off x="9448799" y="6502814"/>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13</a:t>
            </a:fld>
            <a:endParaRPr lang="en-US" dirty="0"/>
          </a:p>
        </p:txBody>
      </p:sp>
      <p:sp>
        <p:nvSpPr>
          <p:cNvPr id="5" name="Google Shape;125;p3">
            <a:extLst>
              <a:ext uri="{FF2B5EF4-FFF2-40B4-BE49-F238E27FC236}">
                <a16:creationId xmlns:a16="http://schemas.microsoft.com/office/drawing/2014/main" id="{ED417EFD-502B-670C-F199-D2E3892A4C99}"/>
              </a:ext>
            </a:extLst>
          </p:cNvPr>
          <p:cNvSpPr txBox="1"/>
          <p:nvPr/>
        </p:nvSpPr>
        <p:spPr>
          <a:xfrm>
            <a:off x="1000124" y="242214"/>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6" name="Google Shape;125;p3">
            <a:extLst>
              <a:ext uri="{FF2B5EF4-FFF2-40B4-BE49-F238E27FC236}">
                <a16:creationId xmlns:a16="http://schemas.microsoft.com/office/drawing/2014/main" id="{1C8D6A53-84EC-DE8A-97C7-B5621F23C6F9}"/>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1 : Results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ED55BE88-98EB-57CA-FFE1-3052B34E6785}"/>
              </a:ext>
            </a:extLst>
          </p:cNvPr>
          <p:cNvPicPr>
            <a:picLocks noChangeAspect="1"/>
          </p:cNvPicPr>
          <p:nvPr/>
        </p:nvPicPr>
        <p:blipFill>
          <a:blip r:embed="rId2"/>
          <a:stretch>
            <a:fillRect/>
          </a:stretch>
        </p:blipFill>
        <p:spPr>
          <a:xfrm>
            <a:off x="785191" y="1252330"/>
            <a:ext cx="10730533" cy="5354963"/>
          </a:xfrm>
          <a:prstGeom prst="rect">
            <a:avLst/>
          </a:prstGeom>
        </p:spPr>
      </p:pic>
    </p:spTree>
    <p:extLst>
      <p:ext uri="{BB962C8B-B14F-4D97-AF65-F5344CB8AC3E}">
        <p14:creationId xmlns:p14="http://schemas.microsoft.com/office/powerpoint/2010/main" val="102288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E25A24-8A95-8C82-543D-F75D1C59F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6704E3C8-5697-1D26-14A9-037EC2438EC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FEC1E6A-44B1-2CFA-9614-5EF1CA27ECED}"/>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Iteration : Results + Validation against the </a:t>
            </a:r>
            <a:r>
              <a:rPr lang="en-IN" b="1" dirty="0" err="1">
                <a:latin typeface="Verdana" panose="020B0604030504040204" pitchFamily="34" charset="0"/>
                <a:ea typeface="Verdana" panose="020B0604030504040204" pitchFamily="34" charset="0"/>
              </a:rPr>
              <a:t>usecases</a:t>
            </a:r>
            <a:r>
              <a:rPr lang="en-IN" b="1" dirty="0">
                <a:latin typeface="Verdana" panose="020B0604030504040204" pitchFamily="34" charset="0"/>
                <a:ea typeface="Verdana" panose="020B0604030504040204" pitchFamily="34" charset="0"/>
              </a:rPr>
              <a:t> and test cases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2" name="Picture 11">
            <a:extLst>
              <a:ext uri="{FF2B5EF4-FFF2-40B4-BE49-F238E27FC236}">
                <a16:creationId xmlns:a16="http://schemas.microsoft.com/office/drawing/2014/main" id="{ABB5E7AE-C96B-914E-26FF-5A731AE147C5}"/>
              </a:ext>
            </a:extLst>
          </p:cNvPr>
          <p:cNvPicPr>
            <a:picLocks noChangeAspect="1"/>
          </p:cNvPicPr>
          <p:nvPr/>
        </p:nvPicPr>
        <p:blipFill>
          <a:blip r:embed="rId2"/>
          <a:stretch>
            <a:fillRect/>
          </a:stretch>
        </p:blipFill>
        <p:spPr>
          <a:xfrm>
            <a:off x="6486111" y="1381539"/>
            <a:ext cx="4417115" cy="5351108"/>
          </a:xfrm>
          <a:prstGeom prst="rect">
            <a:avLst/>
          </a:prstGeom>
        </p:spPr>
      </p:pic>
      <p:pic>
        <p:nvPicPr>
          <p:cNvPr id="14" name="Picture 13">
            <a:extLst>
              <a:ext uri="{FF2B5EF4-FFF2-40B4-BE49-F238E27FC236}">
                <a16:creationId xmlns:a16="http://schemas.microsoft.com/office/drawing/2014/main" id="{4869DCE6-4C04-95ED-3DBC-CD85B5EC34FD}"/>
              </a:ext>
            </a:extLst>
          </p:cNvPr>
          <p:cNvPicPr>
            <a:picLocks noChangeAspect="1"/>
          </p:cNvPicPr>
          <p:nvPr/>
        </p:nvPicPr>
        <p:blipFill>
          <a:blip r:embed="rId3"/>
          <a:stretch>
            <a:fillRect/>
          </a:stretch>
        </p:blipFill>
        <p:spPr>
          <a:xfrm>
            <a:off x="1288774" y="1381539"/>
            <a:ext cx="4417116" cy="5351107"/>
          </a:xfrm>
          <a:prstGeom prst="rect">
            <a:avLst/>
          </a:prstGeom>
        </p:spPr>
      </p:pic>
    </p:spTree>
    <p:extLst>
      <p:ext uri="{BB962C8B-B14F-4D97-AF65-F5344CB8AC3E}">
        <p14:creationId xmlns:p14="http://schemas.microsoft.com/office/powerpoint/2010/main" val="239101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0E5223-C234-AD29-55E0-80196B8CAA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Slide Number Placeholder 2">
            <a:extLst>
              <a:ext uri="{FF2B5EF4-FFF2-40B4-BE49-F238E27FC236}">
                <a16:creationId xmlns:a16="http://schemas.microsoft.com/office/drawing/2014/main" id="{F6793348-BF7F-BC0E-55DE-C2D875764266}"/>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15</a:t>
            </a:fld>
            <a:endParaRPr lang="en-US" dirty="0"/>
          </a:p>
        </p:txBody>
      </p:sp>
      <p:sp>
        <p:nvSpPr>
          <p:cNvPr id="5" name="Google Shape;125;p3">
            <a:extLst>
              <a:ext uri="{FF2B5EF4-FFF2-40B4-BE49-F238E27FC236}">
                <a16:creationId xmlns:a16="http://schemas.microsoft.com/office/drawing/2014/main" id="{1D06064C-C35C-DF02-D287-B503E041543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6" name="Google Shape;125;p3">
            <a:extLst>
              <a:ext uri="{FF2B5EF4-FFF2-40B4-BE49-F238E27FC236}">
                <a16:creationId xmlns:a16="http://schemas.microsoft.com/office/drawing/2014/main" id="{92B1124D-6CAC-4FC1-A4DC-30BD18F7A51A}"/>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marR="0" lvl="0" indent="-285750" rtl="0">
              <a:lnSpc>
                <a:spcPct val="150000"/>
              </a:lnSpc>
              <a:spcBef>
                <a:spcPts val="0"/>
              </a:spcBef>
              <a:spcAft>
                <a:spcPts val="0"/>
              </a:spcAft>
              <a:buFont typeface="Arial" panose="020B0604020202020204" pitchFamily="34" charset="0"/>
              <a:buChar char="•"/>
            </a:pPr>
            <a:r>
              <a:rPr lang="en-US" dirty="0">
                <a:latin typeface="Verdana" panose="020B0604030504040204" pitchFamily="34" charset="0"/>
                <a:ea typeface="Verdana" panose="020B0604030504040204" pitchFamily="34" charset="0"/>
              </a:rPr>
              <a:t>Planning and Research (Completed)</a:t>
            </a:r>
            <a:endParaRPr lang="en-IN" dirty="0">
              <a:latin typeface="Verdana" panose="020B0604030504040204" pitchFamily="34" charset="0"/>
              <a:ea typeface="Verdana" panose="020B0604030504040204" pitchFamily="34" charset="0"/>
            </a:endParaRPr>
          </a:p>
          <a:p>
            <a:pPr marL="285750" marR="0" lvl="0" indent="-285750" rtl="0">
              <a:lnSpc>
                <a:spcPct val="150000"/>
              </a:lnSpc>
              <a:spcBef>
                <a:spcPts val="0"/>
              </a:spcBef>
              <a:spcAft>
                <a:spcPts val="0"/>
              </a:spcAft>
              <a:buFont typeface="Arial" panose="020B0604020202020204" pitchFamily="34" charset="0"/>
              <a:buChar char="•"/>
            </a:pPr>
            <a:r>
              <a:rPr lang="en-US" dirty="0">
                <a:latin typeface="Verdana" panose="020B0604030504040204" pitchFamily="34" charset="0"/>
                <a:ea typeface="Verdana" panose="020B0604030504040204" pitchFamily="34" charset="0"/>
              </a:rPr>
              <a:t>Hardware Development (Completed)</a:t>
            </a:r>
            <a:endParaRPr lang="en-IN" dirty="0">
              <a:latin typeface="Verdana" panose="020B0604030504040204" pitchFamily="34" charset="0"/>
              <a:ea typeface="Verdana" panose="020B0604030504040204" pitchFamily="34" charset="0"/>
            </a:endParaRPr>
          </a:p>
          <a:p>
            <a:pPr marL="285750" marR="0" lvl="0" indent="-285750" rtl="0">
              <a:lnSpc>
                <a:spcPct val="150000"/>
              </a:lnSpc>
              <a:spcBef>
                <a:spcPts val="0"/>
              </a:spcBef>
              <a:spcAft>
                <a:spcPts val="0"/>
              </a:spcAft>
              <a:buFont typeface="Arial" panose="020B0604020202020204" pitchFamily="34" charset="0"/>
              <a:buChar char="•"/>
            </a:pPr>
            <a:r>
              <a:rPr lang="en-US" dirty="0">
                <a:latin typeface="Verdana" panose="020B0604030504040204" pitchFamily="34" charset="0"/>
                <a:ea typeface="Verdana" panose="020B0604030504040204" pitchFamily="34" charset="0"/>
              </a:rPr>
              <a:t>Testing and Validation (Completed)</a:t>
            </a:r>
          </a:p>
          <a:p>
            <a:pPr marL="285750" marR="0" lvl="0" indent="-285750" rtl="0">
              <a:lnSpc>
                <a:spcPct val="150000"/>
              </a:lnSpc>
              <a:spcBef>
                <a:spcPts val="0"/>
              </a:spcBef>
              <a:spcAft>
                <a:spcPts val="0"/>
              </a:spcAft>
              <a:buFont typeface="Arial" panose="020B0604020202020204" pitchFamily="34" charset="0"/>
              <a:buChar char="•"/>
            </a:pPr>
            <a:r>
              <a:rPr lang="en-US" dirty="0">
                <a:latin typeface="Verdana" panose="020B0604030504040204" pitchFamily="34" charset="0"/>
                <a:ea typeface="Verdana" panose="020B0604030504040204" pitchFamily="34" charset="0"/>
              </a:rPr>
              <a:t>Documentation and Reporting (Completed)</a:t>
            </a:r>
          </a:p>
          <a:p>
            <a:pPr marL="285750" marR="0" lvl="0" indent="-285750" rtl="0">
              <a:lnSpc>
                <a:spcPct val="150000"/>
              </a:lnSpc>
              <a:spcBef>
                <a:spcPts val="0"/>
              </a:spcBef>
              <a:spcAft>
                <a:spcPts val="0"/>
              </a:spcAft>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US" b="1" dirty="0">
                <a:latin typeface="Verdana" panose="020B0604030504040204" pitchFamily="34" charset="0"/>
                <a:ea typeface="Verdana" panose="020B0604030504040204" pitchFamily="34" charset="0"/>
              </a:rPr>
              <a:t>Movement:</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Interactive sessions with project guide.</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Group discussions.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7" name="Google Shape;125;p3">
            <a:extLst>
              <a:ext uri="{FF2B5EF4-FFF2-40B4-BE49-F238E27FC236}">
                <a16:creationId xmlns:a16="http://schemas.microsoft.com/office/drawing/2014/main" id="{DE44F841-4391-8749-9DA9-A56533EEFBE1}"/>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lnSpc>
                <a:spcPct val="150000"/>
              </a:lnSpc>
            </a:pPr>
            <a:r>
              <a:rPr lang="en-IN" dirty="0">
                <a:latin typeface="Verdana" panose="020B0604030504040204" pitchFamily="34" charset="0"/>
                <a:ea typeface="Verdana" panose="020B0604030504040204" pitchFamily="34" charset="0"/>
              </a:rPr>
              <a:t>Key contributions: Sudeep B S</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Prototype design </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Cloud configuration</a:t>
            </a:r>
          </a:p>
          <a:p>
            <a:pPr marL="285750" marR="0" lvl="0" indent="-285750" rtl="0">
              <a:lnSpc>
                <a:spcPct val="15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Coding (combined working)</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lvl="3">
              <a:lnSpc>
                <a:spcPct val="150000"/>
              </a:lnSpc>
            </a:pPr>
            <a:r>
              <a:rPr lang="en-IN" dirty="0">
                <a:latin typeface="Verdana" panose="020B0604030504040204" pitchFamily="34" charset="0"/>
                <a:ea typeface="Verdana" panose="020B0604030504040204" pitchFamily="34" charset="0"/>
              </a:rPr>
              <a:t>Key contributions: Lakshman B H </a:t>
            </a:r>
          </a:p>
          <a:p>
            <a:pPr marL="285750" lvl="1" indent="-285750">
              <a:lnSpc>
                <a:spcPct val="150000"/>
              </a:lnSpc>
              <a:buFont typeface="Arial" panose="020B0604020202020204" pitchFamily="34" charset="0"/>
              <a:buChar char="•"/>
            </a:pPr>
            <a:r>
              <a:rPr lang="en-IN" dirty="0">
                <a:latin typeface="Verdana" panose="020B0604030504040204" pitchFamily="34" charset="0"/>
                <a:ea typeface="Verdana" panose="020B0604030504040204" pitchFamily="34" charset="0"/>
              </a:rPr>
              <a:t>Sensors and Prototype Testing</a:t>
            </a:r>
          </a:p>
          <a:p>
            <a:pPr marL="285750" lvl="1" indent="-285750">
              <a:lnSpc>
                <a:spcPct val="150000"/>
              </a:lnSpc>
              <a:buFont typeface="Arial" panose="020B0604020202020204" pitchFamily="34" charset="0"/>
              <a:buChar char="•"/>
            </a:pPr>
            <a:r>
              <a:rPr lang="en-IN" dirty="0">
                <a:latin typeface="Verdana" panose="020B0604030504040204" pitchFamily="34" charset="0"/>
                <a:ea typeface="Verdana" panose="020B0604030504040204" pitchFamily="34" charset="0"/>
              </a:rPr>
              <a:t>Purchasing components </a:t>
            </a:r>
          </a:p>
          <a:p>
            <a:pPr marL="285750" lvl="1" indent="-285750">
              <a:lnSpc>
                <a:spcPct val="150000"/>
              </a:lnSpc>
              <a:buFont typeface="Arial" panose="020B0604020202020204" pitchFamily="34" charset="0"/>
              <a:buChar char="•"/>
            </a:pPr>
            <a:r>
              <a:rPr lang="en-IN" dirty="0">
                <a:latin typeface="Verdana" panose="020B0604030504040204" pitchFamily="34" charset="0"/>
                <a:ea typeface="Verdana" panose="020B0604030504040204" pitchFamily="34" charset="0"/>
              </a:rPr>
              <a:t>Final PPT and Report</a:t>
            </a:r>
          </a:p>
          <a:p>
            <a:pPr marL="285750" lvl="1"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lvl="3">
              <a:lnSpc>
                <a:spcPct val="150000"/>
              </a:lnSpc>
            </a:pPr>
            <a:r>
              <a:rPr lang="en-IN" dirty="0">
                <a:latin typeface="Verdana" panose="020B0604030504040204" pitchFamily="34" charset="0"/>
                <a:ea typeface="Verdana" panose="020B0604030504040204" pitchFamily="34" charset="0"/>
              </a:rPr>
              <a:t>Key contributions: Darshan D M </a:t>
            </a:r>
          </a:p>
          <a:p>
            <a:pPr marL="285750" lvl="1" indent="-285750">
              <a:lnSpc>
                <a:spcPct val="150000"/>
              </a:lnSpc>
              <a:buFont typeface="Arial" panose="020B0604020202020204" pitchFamily="34" charset="0"/>
              <a:buChar char="•"/>
            </a:pPr>
            <a:r>
              <a:rPr lang="en-IN" dirty="0">
                <a:latin typeface="Verdana" panose="020B0604030504040204" pitchFamily="34" charset="0"/>
                <a:ea typeface="Verdana" panose="020B0604030504040204" pitchFamily="34" charset="0"/>
              </a:rPr>
              <a:t>Block diagram </a:t>
            </a:r>
          </a:p>
          <a:p>
            <a:pPr marL="285750" lvl="1" indent="-285750">
              <a:lnSpc>
                <a:spcPct val="150000"/>
              </a:lnSpc>
              <a:buFont typeface="Arial" panose="020B0604020202020204" pitchFamily="34" charset="0"/>
              <a:buChar char="•"/>
            </a:pPr>
            <a:r>
              <a:rPr lang="en-IN" dirty="0">
                <a:latin typeface="Verdana" panose="020B0604030504040204" pitchFamily="34" charset="0"/>
                <a:ea typeface="Verdana" panose="020B0604030504040204" pitchFamily="34" charset="0"/>
              </a:rPr>
              <a:t>Hardware setup </a:t>
            </a:r>
          </a:p>
          <a:p>
            <a:pPr marL="285750" lvl="1" indent="-285750">
              <a:lnSpc>
                <a:spcPct val="150000"/>
              </a:lnSpc>
              <a:buFont typeface="Arial" panose="020B0604020202020204" pitchFamily="34" charset="0"/>
              <a:buChar char="•"/>
            </a:pPr>
            <a:r>
              <a:rPr lang="en-IN" dirty="0">
                <a:latin typeface="Verdana" panose="020B0604030504040204" pitchFamily="34" charset="0"/>
                <a:ea typeface="Verdana" panose="020B0604030504040204" pitchFamily="34" charset="0"/>
              </a:rPr>
              <a:t>Sensor efficiency testing</a:t>
            </a:r>
          </a:p>
        </p:txBody>
      </p:sp>
    </p:spTree>
    <p:extLst>
      <p:ext uri="{BB962C8B-B14F-4D97-AF65-F5344CB8AC3E}">
        <p14:creationId xmlns:p14="http://schemas.microsoft.com/office/powerpoint/2010/main" val="4750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D8E0D5-DB51-BDC5-B6E0-0B746C6EA7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F8895D1A-9F6B-204F-813C-AA08F538F45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05247104-C480-87D7-B5B7-E7775FADBBE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Conclusion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50000"/>
              </a:lnSpc>
              <a:spcBef>
                <a:spcPts val="0"/>
              </a:spcBef>
              <a:spcAft>
                <a:spcPts val="0"/>
              </a:spcAft>
              <a:buNone/>
            </a:pPr>
            <a:r>
              <a:rPr lang="en-US" dirty="0">
                <a:latin typeface="Verdana" panose="020B0604030504040204" pitchFamily="34" charset="0"/>
                <a:ea typeface="Verdana" panose="020B0604030504040204" pitchFamily="34" charset="0"/>
              </a:rPr>
              <a:t>The Smart Energy Meter using successfully modernizes traditional energy metering by enabling real-time monitoring, accurate billing, and remote data transmission. It empowers consumers to track and manage their electricity usage more efficiently while providing utility providers with better control, reducing human error, and minimizing energy theft. This system sets the foundation for future advancements like IoT integration and renewable energy compatibility, making it a scalable and efficient solution for smarter energy management and sustainability. Overall, it contributes to a more reliable, user-friendly, and efficient energy infrastructure.</a:t>
            </a:r>
            <a:endParaRPr lang="en-IN" dirty="0">
              <a:latin typeface="Verdana" panose="020B0604030504040204" pitchFamily="34" charset="0"/>
              <a:ea typeface="Verdana" panose="020B0604030504040204" pitchFamily="34" charset="0"/>
            </a:endParaRPr>
          </a:p>
          <a:p>
            <a:pPr marL="285750" marR="0" lvl="0" indent="-285750" rtl="0">
              <a:lnSpc>
                <a:spcPct val="15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US" b="1" dirty="0">
              <a:latin typeface="Verdana" panose="020B0604030504040204" pitchFamily="34" charset="0"/>
              <a:ea typeface="Verdana" panose="020B0604030504040204" pitchFamily="34" charset="0"/>
            </a:endParaRPr>
          </a:p>
          <a:p>
            <a:pPr marL="285750" indent="-285750">
              <a:lnSpc>
                <a:spcPct val="150000"/>
              </a:lnSpc>
              <a:buFont typeface="Wingdings" panose="05000000000000000000" pitchFamily="2" charset="2"/>
              <a:buChar char="ü"/>
            </a:pPr>
            <a:r>
              <a:rPr lang="en-US" dirty="0">
                <a:latin typeface="Verdana" panose="020B0604030504040204" pitchFamily="34" charset="0"/>
                <a:ea typeface="Verdana" panose="020B0604030504040204" pitchFamily="34" charset="0"/>
              </a:rPr>
              <a:t>IoT platform integration for cloud-based monitoring and remote energy management.</a:t>
            </a:r>
          </a:p>
          <a:p>
            <a:pPr marL="285750" indent="-285750">
              <a:lnSpc>
                <a:spcPct val="150000"/>
              </a:lnSpc>
              <a:buFont typeface="Wingdings" panose="05000000000000000000" pitchFamily="2" charset="2"/>
              <a:buChar char="ü"/>
            </a:pPr>
            <a:r>
              <a:rPr lang="en-US" dirty="0">
                <a:latin typeface="Verdana" panose="020B0604030504040204" pitchFamily="34" charset="0"/>
                <a:ea typeface="Verdana" panose="020B0604030504040204" pitchFamily="34" charset="0"/>
              </a:rPr>
              <a:t>Mobile app development to enable users to track and control energy usage from anywhere.</a:t>
            </a:r>
          </a:p>
          <a:p>
            <a:pPr marL="285750" indent="-285750">
              <a:lnSpc>
                <a:spcPct val="150000"/>
              </a:lnSpc>
              <a:buFont typeface="Wingdings" panose="05000000000000000000" pitchFamily="2" charset="2"/>
              <a:buChar char="ü"/>
            </a:pPr>
            <a:r>
              <a:rPr lang="en-US" dirty="0">
                <a:latin typeface="Verdana" panose="020B0604030504040204" pitchFamily="34" charset="0"/>
                <a:ea typeface="Verdana" panose="020B0604030504040204" pitchFamily="34" charset="0"/>
              </a:rPr>
              <a:t>Renewable energy monitoring for solar and wind energy to support green energy sources.</a:t>
            </a:r>
          </a:p>
          <a:p>
            <a:pPr marL="285750" indent="-285750">
              <a:lnSpc>
                <a:spcPct val="150000"/>
              </a:lnSpc>
              <a:buFont typeface="Wingdings" panose="05000000000000000000" pitchFamily="2" charset="2"/>
              <a:buChar char="ü"/>
            </a:pPr>
            <a:r>
              <a:rPr lang="en-US" dirty="0">
                <a:latin typeface="Verdana" panose="020B0604030504040204" pitchFamily="34" charset="0"/>
                <a:ea typeface="Verdana" panose="020B0604030504040204" pitchFamily="34" charset="0"/>
              </a:rPr>
              <a:t>AI-driven analytics for predicting consumption patterns and optimizing energy usage.</a:t>
            </a:r>
          </a:p>
          <a:p>
            <a:pPr marL="285750" indent="-285750">
              <a:lnSpc>
                <a:spcPct val="150000"/>
              </a:lnSpc>
              <a:buFont typeface="Wingdings" panose="05000000000000000000" pitchFamily="2" charset="2"/>
              <a:buChar char="ü"/>
            </a:pPr>
            <a:r>
              <a:rPr lang="en-US" dirty="0">
                <a:latin typeface="Verdana" panose="020B0604030504040204" pitchFamily="34" charset="0"/>
                <a:ea typeface="Verdana" panose="020B0604030504040204" pitchFamily="34" charset="0"/>
              </a:rPr>
              <a:t>Dynamic pricing models to help users reduce costs by utilizing off-peak energy rates.</a:t>
            </a:r>
          </a:p>
          <a:p>
            <a:pPr marL="285750" indent="-285750">
              <a:lnSpc>
                <a:spcPct val="150000"/>
              </a:lnSpc>
              <a:buFont typeface="Wingdings" panose="05000000000000000000" pitchFamily="2" charset="2"/>
              <a:buChar char="ü"/>
            </a:pPr>
            <a:r>
              <a:rPr lang="en-US" dirty="0">
                <a:latin typeface="Verdana" panose="020B0604030504040204" pitchFamily="34" charset="0"/>
                <a:ea typeface="Verdana" panose="020B0604030504040204" pitchFamily="34" charset="0"/>
              </a:rPr>
              <a:t>Enhanced data security to protect user information and energy usage data.</a:t>
            </a:r>
          </a:p>
        </p:txBody>
      </p:sp>
    </p:spTree>
    <p:extLst>
      <p:ext uri="{BB962C8B-B14F-4D97-AF65-F5344CB8AC3E}">
        <p14:creationId xmlns:p14="http://schemas.microsoft.com/office/powerpoint/2010/main" val="2531885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2759164" y="1839536"/>
            <a:ext cx="8756560" cy="369096"/>
            <a:chOff x="2759164" y="1557376"/>
            <a:chExt cx="8756560" cy="369096"/>
          </a:xfrm>
        </p:grpSpPr>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t>
              </a:r>
              <a:r>
                <a:rPr lang="en-US" sz="1800" dirty="0">
                  <a:solidFill>
                    <a:schemeClr val="lt1"/>
                  </a:solidFill>
                  <a:latin typeface="Verdana"/>
                  <a:ea typeface="Verdana"/>
                  <a:cs typeface="Verdana"/>
                  <a:sym typeface="Verdana"/>
                </a:rPr>
                <a:t>Regular</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BU21EECE0100524</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bg1"/>
                  </a:solidFill>
                </a:rPr>
                <a:t>Sudeep B S</a:t>
              </a:r>
              <a:endParaRPr sz="1800" b="0" i="0" u="none" strike="noStrike" cap="none" dirty="0">
                <a:solidFill>
                  <a:schemeClr val="bg1"/>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2793580" y="3642253"/>
            <a:ext cx="8722144" cy="374869"/>
            <a:chOff x="2793579" y="1557376"/>
            <a:chExt cx="8722144" cy="374869"/>
          </a:xfrm>
        </p:grpSpPr>
        <p:sp>
          <p:nvSpPr>
            <p:cNvPr id="19" name="Google Shape;120;p76">
              <a:extLst>
                <a:ext uri="{FF2B5EF4-FFF2-40B4-BE49-F238E27FC236}">
                  <a16:creationId xmlns:a16="http://schemas.microsoft.com/office/drawing/2014/main" id="{453EAC09-D32E-7EED-F68B-2E1E43446A90}"/>
                </a:ext>
              </a:extLst>
            </p:cNvPr>
            <p:cNvSpPr/>
            <p:nvPr/>
          </p:nvSpPr>
          <p:spPr>
            <a:xfrm>
              <a:off x="2793579" y="1563149"/>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t>
              </a:r>
              <a:r>
                <a:rPr lang="en-US" sz="1800" dirty="0">
                  <a:solidFill>
                    <a:schemeClr val="lt1"/>
                  </a:solidFill>
                  <a:latin typeface="Verdana"/>
                  <a:ea typeface="Verdana"/>
                  <a:cs typeface="Verdana"/>
                  <a:sym typeface="Verdana"/>
                </a:rPr>
                <a:t>Regular</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algn="ctr">
                <a:buSzPts val="3600"/>
              </a:pPr>
              <a:r>
                <a:rPr lang="en-US" dirty="0">
                  <a:solidFill>
                    <a:schemeClr val="lt1"/>
                  </a:solidFill>
                  <a:latin typeface="Verdana"/>
                  <a:ea typeface="Verdana"/>
                  <a:sym typeface="Verdana"/>
                </a:rPr>
                <a:t>BU21EECE0100553</a:t>
              </a:r>
              <a:endParaRPr lang="en-US"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4" y="1563149"/>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Lakshman B H</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2760383" y="5456516"/>
            <a:ext cx="8756560" cy="369939"/>
            <a:chOff x="2759164" y="1556533"/>
            <a:chExt cx="8756560" cy="369939"/>
          </a:xfrm>
        </p:grpSpPr>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t>
              </a:r>
              <a:r>
                <a:rPr lang="en-US" sz="1800" dirty="0">
                  <a:solidFill>
                    <a:schemeClr val="lt1"/>
                  </a:solidFill>
                  <a:latin typeface="Verdana"/>
                  <a:ea typeface="Verdana"/>
                  <a:cs typeface="Verdana"/>
                  <a:sym typeface="Verdana"/>
                </a:rPr>
                <a:t>Regular</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6533"/>
              <a:ext cx="2004564" cy="36993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algn="ctr">
                <a:buSzPts val="3600"/>
              </a:pPr>
              <a:r>
                <a:rPr lang="en-US" dirty="0">
                  <a:solidFill>
                    <a:schemeClr val="lt1"/>
                  </a:solidFill>
                  <a:latin typeface="Verdana"/>
                  <a:ea typeface="Verdana"/>
                  <a:sym typeface="Verdana"/>
                </a:rPr>
                <a:t>BU21EECE0100574</a:t>
              </a:r>
              <a:endParaRPr lang="en-US"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900"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Darshan D M</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30" name="Picture 29">
            <a:extLst>
              <a:ext uri="{FF2B5EF4-FFF2-40B4-BE49-F238E27FC236}">
                <a16:creationId xmlns:a16="http://schemas.microsoft.com/office/drawing/2014/main" id="{D2071375-7DCE-E189-1D37-EFFAE5945CF4}"/>
              </a:ext>
            </a:extLst>
          </p:cNvPr>
          <p:cNvPicPr>
            <a:picLocks noChangeAspect="1"/>
          </p:cNvPicPr>
          <p:nvPr/>
        </p:nvPicPr>
        <p:blipFill>
          <a:blip r:embed="rId5"/>
          <a:stretch>
            <a:fillRect/>
          </a:stretch>
        </p:blipFill>
        <p:spPr>
          <a:xfrm>
            <a:off x="1056053" y="3088876"/>
            <a:ext cx="1202589" cy="1555292"/>
          </a:xfrm>
          <a:prstGeom prst="rect">
            <a:avLst/>
          </a:prstGeom>
        </p:spPr>
      </p:pic>
      <p:pic>
        <p:nvPicPr>
          <p:cNvPr id="32" name="Picture 31">
            <a:extLst>
              <a:ext uri="{FF2B5EF4-FFF2-40B4-BE49-F238E27FC236}">
                <a16:creationId xmlns:a16="http://schemas.microsoft.com/office/drawing/2014/main" id="{E8B7E21B-18CA-E7C5-A19A-C859C0A7EC87}"/>
              </a:ext>
            </a:extLst>
          </p:cNvPr>
          <p:cNvPicPr>
            <a:picLocks noChangeAspect="1"/>
          </p:cNvPicPr>
          <p:nvPr/>
        </p:nvPicPr>
        <p:blipFill>
          <a:blip r:embed="rId6"/>
          <a:stretch>
            <a:fillRect/>
          </a:stretch>
        </p:blipFill>
        <p:spPr>
          <a:xfrm>
            <a:off x="1057318" y="4832165"/>
            <a:ext cx="1201323" cy="1618639"/>
          </a:xfrm>
          <a:prstGeom prst="rect">
            <a:avLst/>
          </a:prstGeom>
        </p:spPr>
      </p:pic>
      <p:pic>
        <p:nvPicPr>
          <p:cNvPr id="35" name="Picture 34">
            <a:extLst>
              <a:ext uri="{FF2B5EF4-FFF2-40B4-BE49-F238E27FC236}">
                <a16:creationId xmlns:a16="http://schemas.microsoft.com/office/drawing/2014/main" id="{E45FFF6C-7AFF-5EEC-038F-A32285C6B9C8}"/>
              </a:ext>
            </a:extLst>
          </p:cNvPr>
          <p:cNvPicPr>
            <a:picLocks noChangeAspect="1"/>
          </p:cNvPicPr>
          <p:nvPr/>
        </p:nvPicPr>
        <p:blipFill>
          <a:blip r:embed="rId7"/>
          <a:stretch>
            <a:fillRect/>
          </a:stretch>
        </p:blipFill>
        <p:spPr>
          <a:xfrm>
            <a:off x="1056053" y="1300836"/>
            <a:ext cx="1212433" cy="15552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891406-61C4-C3BE-CEC2-4D0333FC06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TextBox 4">
            <a:extLst>
              <a:ext uri="{FF2B5EF4-FFF2-40B4-BE49-F238E27FC236}">
                <a16:creationId xmlns:a16="http://schemas.microsoft.com/office/drawing/2014/main" id="{D2A0CB9A-C15F-9AC3-36C9-37B50D27AD57}"/>
              </a:ext>
            </a:extLst>
          </p:cNvPr>
          <p:cNvSpPr txBox="1"/>
          <p:nvPr/>
        </p:nvSpPr>
        <p:spPr>
          <a:xfrm>
            <a:off x="3720228" y="407504"/>
            <a:ext cx="3795252" cy="58477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3200" b="1" dirty="0"/>
              <a:t>Introduction</a:t>
            </a:r>
          </a:p>
        </p:txBody>
      </p:sp>
      <p:sp>
        <p:nvSpPr>
          <p:cNvPr id="4" name="object 3">
            <a:extLst>
              <a:ext uri="{FF2B5EF4-FFF2-40B4-BE49-F238E27FC236}">
                <a16:creationId xmlns:a16="http://schemas.microsoft.com/office/drawing/2014/main" id="{E9AE2AC7-1218-F556-166F-E6416825E82B}"/>
              </a:ext>
            </a:extLst>
          </p:cNvPr>
          <p:cNvSpPr txBox="1"/>
          <p:nvPr/>
        </p:nvSpPr>
        <p:spPr>
          <a:xfrm>
            <a:off x="35034" y="1088334"/>
            <a:ext cx="10785365" cy="3217997"/>
          </a:xfrm>
          <a:prstGeom prst="rect">
            <a:avLst/>
          </a:prstGeom>
        </p:spPr>
        <p:txBody>
          <a:bodyPr vert="horz" wrap="square" lIns="0" tIns="13335" rIns="0" bIns="0" rtlCol="0">
            <a:spAutoFit/>
          </a:bodyPr>
          <a:lstStyle/>
          <a:p>
            <a:pPr marL="904240" algn="just">
              <a:lnSpc>
                <a:spcPct val="150000"/>
              </a:lnSpc>
              <a:spcBef>
                <a:spcPts val="105"/>
              </a:spcBef>
            </a:pPr>
            <a:endParaRPr lang="en-US" dirty="0"/>
          </a:p>
          <a:p>
            <a:pPr marL="904240" algn="just">
              <a:lnSpc>
                <a:spcPct val="150000"/>
              </a:lnSpc>
              <a:spcBef>
                <a:spcPts val="105"/>
              </a:spcBef>
            </a:pPr>
            <a:r>
              <a:rPr lang="en-US" dirty="0"/>
              <a:t>The Smart Energy Meter Project aims to transform energy consumption management by integrating advanced metering infrastructure (AMI) with real-time data analytics, enabling seamless monitoring and control in both residential and commercial settings. Equipped with IoT capabilities, the meter allows remote access to electricity usage data, providing valuable insights to both consumers and utility providers while reducing the need for manual effort. It supports dynamic pricing models, helping users optimize energy consumption by leveraging off-peak rates and lowering their bills. The system employs secure data transmission protocols to protect energy data and enhances grid resilience through predictive maintenance and timely alerts, preventing outages and ensuring a stable energy supply. With a user-friendly interface, the project empowers consumers to monitor their energy usage easily and adopt energy-saving practices, contributing to a smarter, more efficient, and sustainable energy future.</a:t>
            </a:r>
          </a:p>
        </p:txBody>
      </p:sp>
    </p:spTree>
    <p:extLst>
      <p:ext uri="{BB962C8B-B14F-4D97-AF65-F5344CB8AC3E}">
        <p14:creationId xmlns:p14="http://schemas.microsoft.com/office/powerpoint/2010/main" val="3341343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710249" y="3463008"/>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859775" y="1099767"/>
            <a:ext cx="9943179" cy="2569934"/>
          </a:xfrm>
          <a:prstGeom prst="rect">
            <a:avLst/>
          </a:prstGeom>
          <a:noFill/>
        </p:spPr>
        <p:txBody>
          <a:bodyPr wrap="square" rtlCol="0">
            <a:spAutoFit/>
          </a:bodyPr>
          <a:lstStyle/>
          <a:p>
            <a:pPr>
              <a:lnSpc>
                <a:spcPct val="150000"/>
              </a:lnSpc>
            </a:pPr>
            <a:r>
              <a:rPr lang="en-US" dirty="0">
                <a:latin typeface="Verdana" panose="020B0604030504040204" pitchFamily="34" charset="0"/>
                <a:ea typeface="Verdana" panose="020B0604030504040204" pitchFamily="34" charset="0"/>
              </a:rPr>
              <a:t>The primary goal of a smart energy meter for domestic usage is to provide real-time method for tracking, measuring, and controlling household energy consumption. These meters are designed to boost energy efficiency, minimize waste, and give users greater control over their electricity usage. </a:t>
            </a:r>
          </a:p>
          <a:p>
            <a:pPr marL="285750" indent="-28575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Real-Time Monitoring: Provides real-time data on electricity consumption to track usage.</a:t>
            </a:r>
          </a:p>
          <a:p>
            <a:pPr marL="285750" indent="-28575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Energy Efficiency: Helps optimize and reduce energy consumption by offering insights.</a:t>
            </a:r>
          </a:p>
          <a:p>
            <a:pPr marL="285750" indent="-28575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Accurate Billing: Ensures precise measurement of energy use for error-free billing.</a:t>
            </a:r>
          </a:p>
          <a:p>
            <a:pPr marL="285750" indent="-28575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Cost Savings: smart energy meters contribute to reducing energy bills and operational costs.</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859775" y="3840696"/>
            <a:ext cx="10098346" cy="2637710"/>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a:t>
            </a:r>
          </a:p>
          <a:p>
            <a:pPr marL="342900" indent="-34290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Efficient Energy Management</a:t>
            </a:r>
          </a:p>
          <a:p>
            <a:pPr marL="342900" indent="-34290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Cost Savings</a:t>
            </a:r>
          </a:p>
          <a:p>
            <a:pPr marL="342900" indent="-342900">
              <a:lnSpc>
                <a:spcPct val="150000"/>
              </a:lnSpc>
              <a:buFont typeface="Wingdings" panose="05000000000000000000" pitchFamily="2" charset="2"/>
              <a:buChar char="Ø"/>
            </a:pPr>
            <a:r>
              <a:rPr lang="en-IN" dirty="0"/>
              <a:t>Energy Usage </a:t>
            </a:r>
            <a:r>
              <a:rPr lang="en-US" dirty="0">
                <a:latin typeface="Verdana" panose="020B0604030504040204" pitchFamily="34" charset="0"/>
                <a:ea typeface="Verdana" panose="020B0604030504040204" pitchFamily="34" charset="0"/>
              </a:rPr>
              <a:t>Transparency</a:t>
            </a:r>
          </a:p>
          <a:p>
            <a:pPr marL="342900" indent="-342900">
              <a:lnSpc>
                <a:spcPct val="150000"/>
              </a:lnSpc>
              <a:buFont typeface="Wingdings" panose="05000000000000000000" pitchFamily="2" charset="2"/>
              <a:buChar char="Ø"/>
            </a:pPr>
            <a:r>
              <a:rPr lang="en-US" dirty="0">
                <a:latin typeface="Verdana" panose="020B0604030504040204" pitchFamily="34" charset="0"/>
                <a:ea typeface="Verdana" panose="020B0604030504040204" pitchFamily="34" charset="0"/>
              </a:rPr>
              <a:t>Accurate Billing</a:t>
            </a:r>
          </a:p>
          <a:p>
            <a:pPr marL="342900" indent="-342900">
              <a:buFont typeface="+mj-lt"/>
              <a:buAutoNum type="arabicPeriod"/>
            </a:pPr>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Additional Goals:</a:t>
            </a:r>
          </a:p>
          <a:p>
            <a:pPr marL="342900" indent="-342900">
              <a:lnSpc>
                <a:spcPct val="150000"/>
              </a:lnSpc>
              <a:buFont typeface="Wingdings" panose="05000000000000000000" pitchFamily="2" charset="2"/>
              <a:buChar char="Ø"/>
            </a:pPr>
            <a:r>
              <a:rPr lang="en-IN" dirty="0"/>
              <a:t>Smart Home Integration:</a:t>
            </a:r>
          </a:p>
          <a:p>
            <a:pPr marL="342900" indent="-342900">
              <a:lnSpc>
                <a:spcPct val="150000"/>
              </a:lnSpc>
              <a:buFont typeface="Wingdings" panose="05000000000000000000" pitchFamily="2" charset="2"/>
              <a:buChar char="Ø"/>
            </a:pPr>
            <a:r>
              <a:rPr lang="en-IN" dirty="0"/>
              <a:t>Data Analytics and Insights:</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C6ECFB60-4922-9557-3C5E-7FA842E8B16A}"/>
              </a:ext>
            </a:extLst>
          </p:cNvPr>
          <p:cNvSpPr txBox="1"/>
          <p:nvPr/>
        </p:nvSpPr>
        <p:spPr>
          <a:xfrm>
            <a:off x="432619" y="889964"/>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2" name="Picture 1">
            <a:extLst>
              <a:ext uri="{FF2B5EF4-FFF2-40B4-BE49-F238E27FC236}">
                <a16:creationId xmlns:a16="http://schemas.microsoft.com/office/drawing/2014/main" id="{31BADB12-6EBA-8122-2FD2-FDC73215B1C1}"/>
              </a:ext>
            </a:extLst>
          </p:cNvPr>
          <p:cNvPicPr>
            <a:picLocks noChangeAspect="1"/>
          </p:cNvPicPr>
          <p:nvPr/>
        </p:nvPicPr>
        <p:blipFill>
          <a:blip r:embed="rId5"/>
          <a:stretch>
            <a:fillRect/>
          </a:stretch>
        </p:blipFill>
        <p:spPr>
          <a:xfrm>
            <a:off x="-1694" y="1363253"/>
            <a:ext cx="12081934" cy="4724400"/>
          </a:xfrm>
          <a:prstGeom prst="rect">
            <a:avLst/>
          </a:prstGeom>
        </p:spPr>
      </p:pic>
    </p:spTree>
    <p:extLst>
      <p:ext uri="{BB962C8B-B14F-4D97-AF65-F5344CB8AC3E}">
        <p14:creationId xmlns:p14="http://schemas.microsoft.com/office/powerpoint/2010/main" val="331631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0F0D1D-7D38-5F1E-6474-4FA34B131B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graphicFrame>
        <p:nvGraphicFramePr>
          <p:cNvPr id="4" name="Table 3">
            <a:extLst>
              <a:ext uri="{FF2B5EF4-FFF2-40B4-BE49-F238E27FC236}">
                <a16:creationId xmlns:a16="http://schemas.microsoft.com/office/drawing/2014/main" id="{C1D00132-9264-4E13-E70C-120D8223421A}"/>
              </a:ext>
            </a:extLst>
          </p:cNvPr>
          <p:cNvGraphicFramePr>
            <a:graphicFrameLocks noGrp="1"/>
          </p:cNvGraphicFramePr>
          <p:nvPr>
            <p:extLst>
              <p:ext uri="{D42A27DB-BD31-4B8C-83A1-F6EECF244321}">
                <p14:modId xmlns:p14="http://schemas.microsoft.com/office/powerpoint/2010/main" val="1143175962"/>
              </p:ext>
            </p:extLst>
          </p:nvPr>
        </p:nvGraphicFramePr>
        <p:xfrm>
          <a:off x="1" y="665922"/>
          <a:ext cx="12191997" cy="6192078"/>
        </p:xfrm>
        <a:graphic>
          <a:graphicData uri="http://schemas.openxmlformats.org/drawingml/2006/table">
            <a:tbl>
              <a:tblPr firstRow="1" bandRow="1">
                <a:tableStyleId>{22838BEF-8BB2-4498-84A7-C5851F593DF1}</a:tableStyleId>
              </a:tblPr>
              <a:tblGrid>
                <a:gridCol w="511324">
                  <a:extLst>
                    <a:ext uri="{9D8B030D-6E8A-4147-A177-3AD203B41FA5}">
                      <a16:colId xmlns:a16="http://schemas.microsoft.com/office/drawing/2014/main" val="3789112827"/>
                    </a:ext>
                  </a:extLst>
                </a:gridCol>
                <a:gridCol w="2020598">
                  <a:extLst>
                    <a:ext uri="{9D8B030D-6E8A-4147-A177-3AD203B41FA5}">
                      <a16:colId xmlns:a16="http://schemas.microsoft.com/office/drawing/2014/main" val="3690788117"/>
                    </a:ext>
                  </a:extLst>
                </a:gridCol>
                <a:gridCol w="774576">
                  <a:extLst>
                    <a:ext uri="{9D8B030D-6E8A-4147-A177-3AD203B41FA5}">
                      <a16:colId xmlns:a16="http://schemas.microsoft.com/office/drawing/2014/main" val="1735913859"/>
                    </a:ext>
                  </a:extLst>
                </a:gridCol>
                <a:gridCol w="1708435">
                  <a:extLst>
                    <a:ext uri="{9D8B030D-6E8A-4147-A177-3AD203B41FA5}">
                      <a16:colId xmlns:a16="http://schemas.microsoft.com/office/drawing/2014/main" val="1612291686"/>
                    </a:ext>
                  </a:extLst>
                </a:gridCol>
                <a:gridCol w="4182714">
                  <a:extLst>
                    <a:ext uri="{9D8B030D-6E8A-4147-A177-3AD203B41FA5}">
                      <a16:colId xmlns:a16="http://schemas.microsoft.com/office/drawing/2014/main" val="1287391173"/>
                    </a:ext>
                  </a:extLst>
                </a:gridCol>
                <a:gridCol w="2994350">
                  <a:extLst>
                    <a:ext uri="{9D8B030D-6E8A-4147-A177-3AD203B41FA5}">
                      <a16:colId xmlns:a16="http://schemas.microsoft.com/office/drawing/2014/main" val="914323873"/>
                    </a:ext>
                  </a:extLst>
                </a:gridCol>
              </a:tblGrid>
              <a:tr h="547478">
                <a:tc>
                  <a:txBody>
                    <a:bodyPr/>
                    <a:lstStyle/>
                    <a:p>
                      <a:pPr algn="l"/>
                      <a:r>
                        <a:rPr lang="en-US" sz="1200" dirty="0">
                          <a:latin typeface="Verdana" panose="020B0604030504040204" pitchFamily="34" charset="0"/>
                          <a:ea typeface="Verdana" panose="020B0604030504040204" pitchFamily="34" charset="0"/>
                        </a:rPr>
                        <a:t>SI</a:t>
                      </a:r>
                    </a:p>
                    <a:p>
                      <a:pPr algn="l"/>
                      <a:r>
                        <a:rPr lang="en-US" sz="1200" dirty="0">
                          <a:latin typeface="Verdana" panose="020B0604030504040204" pitchFamily="34" charset="0"/>
                          <a:ea typeface="Verdana" panose="020B0604030504040204" pitchFamily="34" charset="0"/>
                        </a:rPr>
                        <a:t>NO</a:t>
                      </a:r>
                      <a:endParaRPr lang="en-IN" sz="1200"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Title of the Paper</a:t>
                      </a:r>
                    </a:p>
                    <a:p>
                      <a:pPr algn="ctr"/>
                      <a:r>
                        <a:rPr lang="en-US" dirty="0">
                          <a:latin typeface="Verdana" panose="020B0604030504040204" pitchFamily="34" charset="0"/>
                          <a:ea typeface="Verdana" panose="020B0604030504040204" pitchFamily="34" charset="0"/>
                        </a:rPr>
                        <a:t>(research paper)</a:t>
                      </a:r>
                      <a:endParaRPr lang="en-IN" dirty="0">
                        <a:latin typeface="Verdana" panose="020B0604030504040204" pitchFamily="34" charset="0"/>
                        <a:ea typeface="Verdana" panose="020B0604030504040204" pitchFamily="34" charset="0"/>
                      </a:endParaRPr>
                    </a:p>
                  </a:txBody>
                  <a:tcPr/>
                </a:tc>
                <a:tc>
                  <a:txBody>
                    <a:bodyPr/>
                    <a:lstStyle/>
                    <a:p>
                      <a:pPr algn="l"/>
                      <a:r>
                        <a:rPr lang="en-US" dirty="0">
                          <a:latin typeface="Verdana" panose="020B0604030504040204" pitchFamily="34" charset="0"/>
                          <a:ea typeface="Verdana" panose="020B0604030504040204" pitchFamily="34" charset="0"/>
                        </a:rPr>
                        <a:t>Year</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Author</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Key Findings</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Research gap</a:t>
                      </a:r>
                      <a:endParaRPr lang="en-IN"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681538461"/>
                  </a:ext>
                </a:extLst>
              </a:tr>
              <a:tr h="5644600">
                <a:tc>
                  <a:txBody>
                    <a:bodyPr/>
                    <a:lstStyle/>
                    <a:p>
                      <a:pPr algn="l"/>
                      <a:r>
                        <a:rPr lang="en-US" b="1" dirty="0">
                          <a:latin typeface="Verdana" panose="020B0604030504040204" pitchFamily="34" charset="0"/>
                          <a:ea typeface="Verdana" panose="020B0604030504040204" pitchFamily="34" charset="0"/>
                        </a:rPr>
                        <a:t>1.</a:t>
                      </a:r>
                      <a:endParaRPr lang="en-IN" b="1" dirty="0">
                        <a:latin typeface="Verdana" panose="020B0604030504040204" pitchFamily="34" charset="0"/>
                        <a:ea typeface="Verdana" panose="020B0604030504040204" pitchFamily="34" charset="0"/>
                      </a:endParaRPr>
                    </a:p>
                  </a:txBody>
                  <a:tcPr/>
                </a:tc>
                <a:tc>
                  <a:txBody>
                    <a:bodyPr/>
                    <a:lstStyle/>
                    <a:p>
                      <a:pPr algn="l"/>
                      <a:r>
                        <a:rPr lang="en-US" b="1" dirty="0">
                          <a:latin typeface="Verdana" panose="020B0604030504040204" pitchFamily="34" charset="0"/>
                          <a:ea typeface="Verdana" panose="020B0604030504040204" pitchFamily="34" charset="0"/>
                        </a:rPr>
                        <a:t>DESIGN AND IMPLEMENTATION OF SMART ENERGY METER</a:t>
                      </a:r>
                      <a:endParaRPr lang="en-IN" b="1" dirty="0">
                        <a:latin typeface="Verdana" panose="020B0604030504040204" pitchFamily="34" charset="0"/>
                        <a:ea typeface="Verdana" panose="020B0604030504040204" pitchFamily="34" charset="0"/>
                      </a:endParaRPr>
                    </a:p>
                  </a:txBody>
                  <a:tcPr/>
                </a:tc>
                <a:tc>
                  <a:txBody>
                    <a:bodyPr/>
                    <a:lstStyle/>
                    <a:p>
                      <a:pPr algn="l"/>
                      <a:r>
                        <a:rPr lang="en-US" dirty="0">
                          <a:latin typeface="Verdana" panose="020B0604030504040204" pitchFamily="34" charset="0"/>
                          <a:ea typeface="Verdana" panose="020B0604030504040204" pitchFamily="34" charset="0"/>
                        </a:rPr>
                        <a:t>2022</a:t>
                      </a:r>
                      <a:endParaRPr lang="en-IN" dirty="0">
                        <a:latin typeface="Verdana" panose="020B0604030504040204" pitchFamily="34" charset="0"/>
                        <a:ea typeface="Verdana" panose="020B0604030504040204" pitchFamily="34" charset="0"/>
                      </a:endParaRPr>
                    </a:p>
                  </a:txBody>
                  <a:tcPr/>
                </a:tc>
                <a:tc>
                  <a:txBody>
                    <a:bodyPr/>
                    <a:lstStyle/>
                    <a:p>
                      <a:pPr algn="l"/>
                      <a:r>
                        <a:rPr lang="en-IN" dirty="0">
                          <a:latin typeface="Verdana" panose="020B0604030504040204" pitchFamily="34" charset="0"/>
                          <a:ea typeface="Verdana" panose="020B0604030504040204" pitchFamily="34" charset="0"/>
                        </a:rPr>
                        <a:t>V. Preethi and  G. Harish</a:t>
                      </a:r>
                    </a:p>
                  </a:txBody>
                  <a:tcPr/>
                </a:tc>
                <a:tc>
                  <a:txBody>
                    <a:bodyPr/>
                    <a:lstStyle/>
                    <a:p>
                      <a:pPr marL="171450" indent="-171450" algn="l">
                        <a:buFont typeface="Wingdings" panose="05000000000000000000" pitchFamily="2" charset="2"/>
                        <a:buChar char="q"/>
                      </a:pPr>
                      <a:r>
                        <a:rPr lang="en-US" sz="1400" b="1" dirty="0">
                          <a:latin typeface="Verdana" panose="020B0604030504040204" pitchFamily="34" charset="0"/>
                          <a:ea typeface="Verdana" panose="020B0604030504040204" pitchFamily="34" charset="0"/>
                        </a:rPr>
                        <a:t>Technology Utilization</a:t>
                      </a:r>
                      <a:r>
                        <a:rPr lang="en-US" sz="1400" dirty="0">
                          <a:latin typeface="Verdana" panose="020B0604030504040204" pitchFamily="34" charset="0"/>
                          <a:ea typeface="Verdana" panose="020B0604030504040204" pitchFamily="34" charset="0"/>
                        </a:rPr>
                        <a:t>: The smart energy meter design leverages IoT technology, particularly using microcontrollers and wireless communication modules, to enable remote monitoring and management of energy consumption.</a:t>
                      </a:r>
                    </a:p>
                    <a:p>
                      <a:pPr marL="0" indent="0" algn="l">
                        <a:buFont typeface="Wingdings" panose="05000000000000000000" pitchFamily="2" charset="2"/>
                        <a:buNone/>
                      </a:pPr>
                      <a:endParaRPr lang="en-US" sz="1400" dirty="0">
                        <a:latin typeface="Verdana" panose="020B0604030504040204" pitchFamily="34" charset="0"/>
                        <a:ea typeface="Verdana" panose="020B0604030504040204" pitchFamily="34" charset="0"/>
                      </a:endParaRPr>
                    </a:p>
                    <a:p>
                      <a:pPr marL="171450" indent="-171450" algn="l">
                        <a:buFont typeface="Wingdings" panose="05000000000000000000" pitchFamily="2" charset="2"/>
                        <a:buChar char="q"/>
                      </a:pPr>
                      <a:r>
                        <a:rPr lang="en-US" sz="1400" b="1" dirty="0">
                          <a:latin typeface="Verdana" panose="020B0604030504040204" pitchFamily="34" charset="0"/>
                          <a:ea typeface="Verdana" panose="020B0604030504040204" pitchFamily="34" charset="0"/>
                        </a:rPr>
                        <a:t>Real-Time Monitoring</a:t>
                      </a:r>
                      <a:r>
                        <a:rPr lang="en-US" sz="1400" dirty="0">
                          <a:latin typeface="Verdana" panose="020B0604030504040204" pitchFamily="34" charset="0"/>
                          <a:ea typeface="Verdana" panose="020B0604030504040204" pitchFamily="34" charset="0"/>
                        </a:rPr>
                        <a:t>: The system allows for real-time energy monitoring, providing both consumers and utility providers with accurate and up-to-date information about energy usage, which can help in optimizing consumption and managing energy distribution more efficiently</a:t>
                      </a:r>
                    </a:p>
                    <a:p>
                      <a:pPr marL="171450" indent="-171450" algn="l">
                        <a:buFont typeface="Wingdings" panose="05000000000000000000" pitchFamily="2" charset="2"/>
                        <a:buChar char="q"/>
                      </a:pPr>
                      <a:endParaRPr lang="en-US" sz="1400" dirty="0">
                        <a:latin typeface="Verdana" panose="020B0604030504040204" pitchFamily="34" charset="0"/>
                        <a:ea typeface="Verdana" panose="020B0604030504040204" pitchFamily="34" charset="0"/>
                      </a:endParaRPr>
                    </a:p>
                    <a:p>
                      <a:pPr marL="171450" indent="-171450" algn="l">
                        <a:buFont typeface="Wingdings" panose="05000000000000000000" pitchFamily="2" charset="2"/>
                        <a:buChar char="q"/>
                      </a:pPr>
                      <a:r>
                        <a:rPr lang="en-US" sz="1400" b="1" dirty="0">
                          <a:latin typeface="Verdana" panose="020B0604030504040204" pitchFamily="34" charset="0"/>
                          <a:ea typeface="Verdana" panose="020B0604030504040204" pitchFamily="34" charset="0"/>
                        </a:rPr>
                        <a:t>Implementation Challenges</a:t>
                      </a:r>
                      <a:r>
                        <a:rPr lang="en-US" sz="1400" dirty="0">
                          <a:latin typeface="Verdana" panose="020B0604030504040204" pitchFamily="34" charset="0"/>
                          <a:ea typeface="Verdana" panose="020B0604030504040204" pitchFamily="34" charset="0"/>
                        </a:rPr>
                        <a:t>: The document discusses various challenges encountered during the implementation, such as hardware-software integration, ensuring data security and privacy, and managing the cost of deploying such systems on a large scale.</a:t>
                      </a:r>
                    </a:p>
                    <a:p>
                      <a:pPr algn="l"/>
                      <a:endParaRPr lang="en-IN" sz="1400" dirty="0">
                        <a:latin typeface="Verdana" panose="020B0604030504040204" pitchFamily="34" charset="0"/>
                        <a:ea typeface="Verdana" panose="020B0604030504040204" pitchFamily="34" charset="0"/>
                      </a:endParaRPr>
                    </a:p>
                  </a:txBody>
                  <a:tcPr/>
                </a:tc>
                <a:tc>
                  <a:txBody>
                    <a:bodyPr/>
                    <a:lstStyle/>
                    <a:p>
                      <a:pPr marL="171450" indent="-171450" algn="l">
                        <a:buFont typeface="Wingdings" panose="05000000000000000000" pitchFamily="2" charset="2"/>
                        <a:buChar char="q"/>
                      </a:pPr>
                      <a:r>
                        <a:rPr lang="en-US" sz="1400" b="1" dirty="0">
                          <a:latin typeface="Verdana" panose="020B0604030504040204" pitchFamily="34" charset="0"/>
                          <a:ea typeface="Verdana" panose="020B0604030504040204" pitchFamily="34" charset="0"/>
                        </a:rPr>
                        <a:t>Cost Concerns</a:t>
                      </a:r>
                      <a:r>
                        <a:rPr lang="en-US" sz="1400" dirty="0">
                          <a:latin typeface="Verdana" panose="020B0604030504040204" pitchFamily="34" charset="0"/>
                          <a:ea typeface="Verdana" panose="020B0604030504040204" pitchFamily="34" charset="0"/>
                        </a:rPr>
                        <a:t>: The initial cost of deploying smart meters, including the cost of hardware, installation, and maintenance, is identified as a significant barrier, especially in regions with limited financial resources.</a:t>
                      </a:r>
                    </a:p>
                    <a:p>
                      <a:pPr marL="0" indent="0" algn="l">
                        <a:buFont typeface="Wingdings" panose="05000000000000000000" pitchFamily="2" charset="2"/>
                        <a:buNone/>
                      </a:pPr>
                      <a:endParaRPr lang="en-US" sz="1400" dirty="0">
                        <a:latin typeface="Verdana" panose="020B0604030504040204" pitchFamily="34" charset="0"/>
                        <a:ea typeface="Verdana" panose="020B0604030504040204" pitchFamily="34" charset="0"/>
                      </a:endParaRPr>
                    </a:p>
                    <a:p>
                      <a:pPr marL="171450" indent="-171450" algn="l">
                        <a:buFont typeface="Wingdings" panose="05000000000000000000" pitchFamily="2" charset="2"/>
                        <a:buChar char="q"/>
                      </a:pPr>
                      <a:r>
                        <a:rPr lang="en-US" sz="1400" b="1" dirty="0">
                          <a:latin typeface="Verdana" panose="020B0604030504040204" pitchFamily="34" charset="0"/>
                          <a:ea typeface="Verdana" panose="020B0604030504040204" pitchFamily="34" charset="0"/>
                        </a:rPr>
                        <a:t>Data Management and Security</a:t>
                      </a:r>
                      <a:r>
                        <a:rPr lang="en-US" sz="1400" dirty="0">
                          <a:latin typeface="Verdana" panose="020B0604030504040204" pitchFamily="34" charset="0"/>
                          <a:ea typeface="Verdana" panose="020B0604030504040204" pitchFamily="34" charset="0"/>
                        </a:rPr>
                        <a:t>: The document points out the need for improved data management practices and enhanced security measures to protect the large volumes of data generated by smart meters from cyber threats.</a:t>
                      </a:r>
                    </a:p>
                    <a:p>
                      <a:pPr algn="l"/>
                      <a:endParaRPr lang="en-IN" sz="14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97442300"/>
                  </a:ext>
                </a:extLst>
              </a:tr>
            </a:tbl>
          </a:graphicData>
        </a:graphic>
      </p:graphicFrame>
      <p:sp>
        <p:nvSpPr>
          <p:cNvPr id="5" name="TextBox 4">
            <a:extLst>
              <a:ext uri="{FF2B5EF4-FFF2-40B4-BE49-F238E27FC236}">
                <a16:creationId xmlns:a16="http://schemas.microsoft.com/office/drawing/2014/main" id="{579749AA-78BD-ABDB-B8FC-82C7DF98197D}"/>
              </a:ext>
            </a:extLst>
          </p:cNvPr>
          <p:cNvSpPr txBox="1"/>
          <p:nvPr/>
        </p:nvSpPr>
        <p:spPr>
          <a:xfrm>
            <a:off x="4064770" y="176981"/>
            <a:ext cx="2513830" cy="707886"/>
          </a:xfrm>
          <a:prstGeom prst="rect">
            <a:avLst/>
          </a:prstGeom>
          <a:noFill/>
        </p:spPr>
        <p:txBody>
          <a:bodyPr wrap="none" rtlCol="0">
            <a:spAutoFit/>
          </a:bodyPr>
          <a:lstStyle/>
          <a:p>
            <a:r>
              <a:rPr lang="en-US" sz="2000" b="1" dirty="0">
                <a:latin typeface="Montserrat"/>
                <a:sym typeface="Montserrat"/>
              </a:rPr>
              <a:t>Literature Survey</a:t>
            </a:r>
            <a:endParaRPr lang="en-US" sz="2000" dirty="0"/>
          </a:p>
          <a:p>
            <a:endParaRPr lang="en-IN" sz="2000" dirty="0"/>
          </a:p>
        </p:txBody>
      </p:sp>
    </p:spTree>
    <p:extLst>
      <p:ext uri="{BB962C8B-B14F-4D97-AF65-F5344CB8AC3E}">
        <p14:creationId xmlns:p14="http://schemas.microsoft.com/office/powerpoint/2010/main" val="43604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AC452C-2127-F346-0A88-2B9EFDCB89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graphicFrame>
        <p:nvGraphicFramePr>
          <p:cNvPr id="6" name="Table 5">
            <a:extLst>
              <a:ext uri="{FF2B5EF4-FFF2-40B4-BE49-F238E27FC236}">
                <a16:creationId xmlns:a16="http://schemas.microsoft.com/office/drawing/2014/main" id="{6F5E0CDE-4F76-D152-8289-CF2BC08CF5DD}"/>
              </a:ext>
            </a:extLst>
          </p:cNvPr>
          <p:cNvGraphicFramePr>
            <a:graphicFrameLocks noGrp="1"/>
          </p:cNvGraphicFramePr>
          <p:nvPr>
            <p:extLst>
              <p:ext uri="{D42A27DB-BD31-4B8C-83A1-F6EECF244321}">
                <p14:modId xmlns:p14="http://schemas.microsoft.com/office/powerpoint/2010/main" val="1796115530"/>
              </p:ext>
            </p:extLst>
          </p:nvPr>
        </p:nvGraphicFramePr>
        <p:xfrm>
          <a:off x="2" y="665922"/>
          <a:ext cx="12191998" cy="6192078"/>
        </p:xfrm>
        <a:graphic>
          <a:graphicData uri="http://schemas.openxmlformats.org/drawingml/2006/table">
            <a:tbl>
              <a:tblPr firstRow="1" bandRow="1">
                <a:tableStyleId>{22838BEF-8BB2-4498-84A7-C5851F593DF1}</a:tableStyleId>
              </a:tblPr>
              <a:tblGrid>
                <a:gridCol w="511325">
                  <a:extLst>
                    <a:ext uri="{9D8B030D-6E8A-4147-A177-3AD203B41FA5}">
                      <a16:colId xmlns:a16="http://schemas.microsoft.com/office/drawing/2014/main" val="1849673152"/>
                    </a:ext>
                  </a:extLst>
                </a:gridCol>
                <a:gridCol w="2020598">
                  <a:extLst>
                    <a:ext uri="{9D8B030D-6E8A-4147-A177-3AD203B41FA5}">
                      <a16:colId xmlns:a16="http://schemas.microsoft.com/office/drawing/2014/main" val="1058208250"/>
                    </a:ext>
                  </a:extLst>
                </a:gridCol>
                <a:gridCol w="658536">
                  <a:extLst>
                    <a:ext uri="{9D8B030D-6E8A-4147-A177-3AD203B41FA5}">
                      <a16:colId xmlns:a16="http://schemas.microsoft.com/office/drawing/2014/main" val="3562810170"/>
                    </a:ext>
                  </a:extLst>
                </a:gridCol>
                <a:gridCol w="1272209">
                  <a:extLst>
                    <a:ext uri="{9D8B030D-6E8A-4147-A177-3AD203B41FA5}">
                      <a16:colId xmlns:a16="http://schemas.microsoft.com/office/drawing/2014/main" val="144200378"/>
                    </a:ext>
                  </a:extLst>
                </a:gridCol>
                <a:gridCol w="3677478">
                  <a:extLst>
                    <a:ext uri="{9D8B030D-6E8A-4147-A177-3AD203B41FA5}">
                      <a16:colId xmlns:a16="http://schemas.microsoft.com/office/drawing/2014/main" val="2627536172"/>
                    </a:ext>
                  </a:extLst>
                </a:gridCol>
                <a:gridCol w="4051852">
                  <a:extLst>
                    <a:ext uri="{9D8B030D-6E8A-4147-A177-3AD203B41FA5}">
                      <a16:colId xmlns:a16="http://schemas.microsoft.com/office/drawing/2014/main" val="825511800"/>
                    </a:ext>
                  </a:extLst>
                </a:gridCol>
              </a:tblGrid>
              <a:tr h="739833">
                <a:tc>
                  <a:txBody>
                    <a:bodyPr/>
                    <a:lstStyle/>
                    <a:p>
                      <a:r>
                        <a:rPr lang="en-US" sz="1200" dirty="0">
                          <a:latin typeface="Verdana" panose="020B0604030504040204" pitchFamily="34" charset="0"/>
                          <a:ea typeface="Verdana" panose="020B0604030504040204" pitchFamily="34" charset="0"/>
                        </a:rPr>
                        <a:t>SI</a:t>
                      </a:r>
                    </a:p>
                    <a:p>
                      <a:r>
                        <a:rPr lang="en-US" sz="1200" dirty="0">
                          <a:latin typeface="Verdana" panose="020B0604030504040204" pitchFamily="34" charset="0"/>
                          <a:ea typeface="Verdana" panose="020B0604030504040204" pitchFamily="34" charset="0"/>
                        </a:rPr>
                        <a:t>NO</a:t>
                      </a:r>
                      <a:endParaRPr lang="en-IN" sz="1200"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Title of the Paper</a:t>
                      </a:r>
                    </a:p>
                    <a:p>
                      <a:pPr algn="ctr"/>
                      <a:r>
                        <a:rPr lang="en-US" dirty="0">
                          <a:latin typeface="Verdana" panose="020B0604030504040204" pitchFamily="34" charset="0"/>
                          <a:ea typeface="Verdana" panose="020B0604030504040204" pitchFamily="34" charset="0"/>
                        </a:rPr>
                        <a:t>(conference paper)</a:t>
                      </a:r>
                      <a:endParaRPr lang="en-IN"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Year</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Author</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Key Findings</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Research gap</a:t>
                      </a:r>
                      <a:endParaRPr lang="en-IN"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634905332"/>
                  </a:ext>
                </a:extLst>
              </a:tr>
              <a:tr h="2695878">
                <a:tc>
                  <a:txBody>
                    <a:bodyPr/>
                    <a:lstStyle/>
                    <a:p>
                      <a:r>
                        <a:rPr lang="en-US" b="1" dirty="0">
                          <a:latin typeface="Verdana" panose="020B0604030504040204" pitchFamily="34" charset="0"/>
                          <a:ea typeface="Verdana" panose="020B0604030504040204" pitchFamily="34" charset="0"/>
                        </a:rPr>
                        <a:t>2.</a:t>
                      </a:r>
                      <a:endParaRPr lang="en-IN" b="1" dirty="0">
                        <a:latin typeface="Verdana" panose="020B0604030504040204" pitchFamily="34" charset="0"/>
                        <a:ea typeface="Verdana" panose="020B0604030504040204" pitchFamily="34" charset="0"/>
                      </a:endParaRPr>
                    </a:p>
                  </a:txBody>
                  <a:tcPr/>
                </a:tc>
                <a:tc>
                  <a:txBody>
                    <a:bodyPr/>
                    <a:lstStyle/>
                    <a:p>
                      <a:r>
                        <a:rPr lang="en-IN" b="1" dirty="0">
                          <a:latin typeface="Verdana" panose="020B0604030504040204" pitchFamily="34" charset="0"/>
                          <a:ea typeface="Verdana" panose="020B0604030504040204" pitchFamily="34" charset="0"/>
                        </a:rPr>
                        <a:t>ARDUINO BASED SMART ENERGY METER USING GSM</a:t>
                      </a:r>
                    </a:p>
                  </a:txBody>
                  <a:tcPr/>
                </a:tc>
                <a:tc>
                  <a:txBody>
                    <a:bodyPr/>
                    <a:lstStyle/>
                    <a:p>
                      <a:r>
                        <a:rPr lang="en-US" dirty="0">
                          <a:latin typeface="Verdana" panose="020B0604030504040204" pitchFamily="34" charset="0"/>
                          <a:ea typeface="Verdana" panose="020B0604030504040204" pitchFamily="34" charset="0"/>
                        </a:rPr>
                        <a:t>2021</a:t>
                      </a:r>
                      <a:endParaRPr lang="en-IN" dirty="0">
                        <a:latin typeface="Verdana" panose="020B0604030504040204" pitchFamily="34" charset="0"/>
                        <a:ea typeface="Verdana" panose="020B0604030504040204" pitchFamily="34" charset="0"/>
                      </a:endParaRPr>
                    </a:p>
                  </a:txBody>
                  <a:tcPr/>
                </a:tc>
                <a:tc>
                  <a:txBody>
                    <a:bodyPr/>
                    <a:lstStyle/>
                    <a:p>
                      <a:r>
                        <a:rPr lang="en-IN" dirty="0">
                          <a:latin typeface="Verdana" panose="020B0604030504040204" pitchFamily="34" charset="0"/>
                          <a:ea typeface="Verdana" panose="020B0604030504040204" pitchFamily="34" charset="0"/>
                        </a:rPr>
                        <a:t>Himanshu K. Patel and  TanishMody</a:t>
                      </a: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project aims to create a smart energy meter that monitors electricity usage in real time and sends data to users through GSM technology. an Arduino microcontroller reads the energy data, which is then transmitted via SMS using a GSM module. The system also notifies users about their consumption, including high usage alerts, helping them manage energy more efficiently.</a:t>
                      </a:r>
                      <a:endParaRPr lang="en-IN" sz="1400" dirty="0">
                        <a:latin typeface="Verdana" panose="020B0604030504040204" pitchFamily="34" charset="0"/>
                        <a:ea typeface="Verdana" panose="020B0604030504040204" pitchFamily="34" charset="0"/>
                      </a:endParaRP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system focuses on basic energy monitoring and SMS notifications but does not explore advanced features such as remote disconnection, IoT integration, or detailed consumption analytics. Additionally, while it aims to monitor energy usage, the project does not address optimizing the energy efficiency of the system itself, particularly regarding the energy consumption of the GSM module and Arduino.</a:t>
                      </a:r>
                      <a:endParaRPr lang="en-IN" sz="14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898652000"/>
                  </a:ext>
                </a:extLst>
              </a:tr>
              <a:tr h="2756367">
                <a:tc>
                  <a:txBody>
                    <a:bodyPr/>
                    <a:lstStyle/>
                    <a:p>
                      <a:r>
                        <a:rPr lang="en-US" b="1" dirty="0">
                          <a:latin typeface="Verdana" panose="020B0604030504040204" pitchFamily="34" charset="0"/>
                          <a:ea typeface="Verdana" panose="020B0604030504040204" pitchFamily="34" charset="0"/>
                        </a:rPr>
                        <a:t>3.</a:t>
                      </a:r>
                      <a:endParaRPr lang="en-IN" b="1" dirty="0">
                        <a:latin typeface="Verdana" panose="020B0604030504040204" pitchFamily="34" charset="0"/>
                        <a:ea typeface="Verdan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Verdana" panose="020B0604030504040204" pitchFamily="34" charset="0"/>
                          <a:ea typeface="Verdana" panose="020B0604030504040204" pitchFamily="34" charset="0"/>
                        </a:rPr>
                        <a:t>DESIGN, IMPLEMENTATIONAND DEPLOYMENT OF AN IOT BASED SMART ENERGY MANAGEMENT SYSTEM</a:t>
                      </a:r>
                      <a:endParaRPr lang="en-IN"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2019</a:t>
                      </a:r>
                      <a:endParaRPr lang="en-IN"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M. Usman saleem ,</a:t>
                      </a:r>
                    </a:p>
                    <a:p>
                      <a:r>
                        <a:rPr lang="en-US" dirty="0">
                          <a:latin typeface="Verdana" panose="020B0604030504040204" pitchFamily="34" charset="0"/>
                          <a:ea typeface="Verdana" panose="020B0604030504040204" pitchFamily="34" charset="0"/>
                        </a:rPr>
                        <a:t> m. Rehan usman , and mustafa shakir</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Smart Energy Management System (SEMS) integrates IoT devices, a central server, and a user interface to monitor and manage energy consumption. User interaction is enabled via a mobile application, while communication between devices and the cloud is ensured through reliable protocols like MQTT and HTTP.</a:t>
                      </a:r>
                      <a:endParaRPr lang="en-IN" sz="1400" dirty="0">
                        <a:latin typeface="Verdana" panose="020B0604030504040204" pitchFamily="34" charset="0"/>
                        <a:ea typeface="Verdana" panose="020B0604030504040204" pitchFamily="34" charset="0"/>
                      </a:endParaRP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document briefly touches on the use of IoT devices and cloud computing but lacks in-depth discussion of the security and privacy concerns associated with the system. Additionally, it does not include a cost-benefit analysis, leaving the economic feasibility of large-scale deployment unexplored. Future research could focus on evaluating the costs of IoT devices, cloud services, and ongoing maintenance to assess its practicality.</a:t>
                      </a:r>
                      <a:endParaRPr lang="en-IN" sz="14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2618880927"/>
                  </a:ext>
                </a:extLst>
              </a:tr>
            </a:tbl>
          </a:graphicData>
        </a:graphic>
      </p:graphicFrame>
    </p:spTree>
    <p:extLst>
      <p:ext uri="{BB962C8B-B14F-4D97-AF65-F5344CB8AC3E}">
        <p14:creationId xmlns:p14="http://schemas.microsoft.com/office/powerpoint/2010/main" val="94246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0A0CE3-E0F5-1269-504E-508102FDEA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graphicFrame>
        <p:nvGraphicFramePr>
          <p:cNvPr id="4" name="Table 3">
            <a:extLst>
              <a:ext uri="{FF2B5EF4-FFF2-40B4-BE49-F238E27FC236}">
                <a16:creationId xmlns:a16="http://schemas.microsoft.com/office/drawing/2014/main" id="{B778A378-5BB0-E3C4-A737-8FFB7D4B29A4}"/>
              </a:ext>
            </a:extLst>
          </p:cNvPr>
          <p:cNvGraphicFramePr>
            <a:graphicFrameLocks noGrp="1"/>
          </p:cNvGraphicFramePr>
          <p:nvPr>
            <p:extLst>
              <p:ext uri="{D42A27DB-BD31-4B8C-83A1-F6EECF244321}">
                <p14:modId xmlns:p14="http://schemas.microsoft.com/office/powerpoint/2010/main" val="1780652705"/>
              </p:ext>
            </p:extLst>
          </p:nvPr>
        </p:nvGraphicFramePr>
        <p:xfrm>
          <a:off x="1" y="655984"/>
          <a:ext cx="12191999" cy="6202017"/>
        </p:xfrm>
        <a:graphic>
          <a:graphicData uri="http://schemas.openxmlformats.org/drawingml/2006/table">
            <a:tbl>
              <a:tblPr firstRow="1" bandRow="1">
                <a:tableStyleId>{22838BEF-8BB2-4498-84A7-C5851F593DF1}</a:tableStyleId>
              </a:tblPr>
              <a:tblGrid>
                <a:gridCol w="551371">
                  <a:extLst>
                    <a:ext uri="{9D8B030D-6E8A-4147-A177-3AD203B41FA5}">
                      <a16:colId xmlns:a16="http://schemas.microsoft.com/office/drawing/2014/main" val="1849673152"/>
                    </a:ext>
                  </a:extLst>
                </a:gridCol>
                <a:gridCol w="2013670">
                  <a:extLst>
                    <a:ext uri="{9D8B030D-6E8A-4147-A177-3AD203B41FA5}">
                      <a16:colId xmlns:a16="http://schemas.microsoft.com/office/drawing/2014/main" val="1058208250"/>
                    </a:ext>
                  </a:extLst>
                </a:gridCol>
                <a:gridCol w="771920">
                  <a:extLst>
                    <a:ext uri="{9D8B030D-6E8A-4147-A177-3AD203B41FA5}">
                      <a16:colId xmlns:a16="http://schemas.microsoft.com/office/drawing/2014/main" val="3562810170"/>
                    </a:ext>
                  </a:extLst>
                </a:gridCol>
                <a:gridCol w="1473577">
                  <a:extLst>
                    <a:ext uri="{9D8B030D-6E8A-4147-A177-3AD203B41FA5}">
                      <a16:colId xmlns:a16="http://schemas.microsoft.com/office/drawing/2014/main" val="144200378"/>
                    </a:ext>
                  </a:extLst>
                </a:gridCol>
                <a:gridCol w="3697357">
                  <a:extLst>
                    <a:ext uri="{9D8B030D-6E8A-4147-A177-3AD203B41FA5}">
                      <a16:colId xmlns:a16="http://schemas.microsoft.com/office/drawing/2014/main" val="2627536172"/>
                    </a:ext>
                  </a:extLst>
                </a:gridCol>
                <a:gridCol w="3684104">
                  <a:extLst>
                    <a:ext uri="{9D8B030D-6E8A-4147-A177-3AD203B41FA5}">
                      <a16:colId xmlns:a16="http://schemas.microsoft.com/office/drawing/2014/main" val="825511800"/>
                    </a:ext>
                  </a:extLst>
                </a:gridCol>
              </a:tblGrid>
              <a:tr h="740700">
                <a:tc>
                  <a:txBody>
                    <a:bodyPr/>
                    <a:lstStyle/>
                    <a:p>
                      <a:r>
                        <a:rPr lang="en-US" sz="1200" dirty="0">
                          <a:latin typeface="Verdana" panose="020B0604030504040204" pitchFamily="34" charset="0"/>
                          <a:ea typeface="Verdana" panose="020B0604030504040204" pitchFamily="34" charset="0"/>
                        </a:rPr>
                        <a:t>SI</a:t>
                      </a:r>
                    </a:p>
                    <a:p>
                      <a:r>
                        <a:rPr lang="en-US" sz="1200" dirty="0">
                          <a:latin typeface="Verdana" panose="020B0604030504040204" pitchFamily="34" charset="0"/>
                          <a:ea typeface="Verdana" panose="020B0604030504040204" pitchFamily="34" charset="0"/>
                        </a:rPr>
                        <a:t>NO</a:t>
                      </a:r>
                      <a:endParaRPr lang="en-IN" sz="1200"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Title of the Paper</a:t>
                      </a:r>
                    </a:p>
                    <a:p>
                      <a:r>
                        <a:rPr lang="en-US" dirty="0">
                          <a:latin typeface="Verdana" panose="020B0604030504040204" pitchFamily="34" charset="0"/>
                          <a:ea typeface="Verdana" panose="020B0604030504040204" pitchFamily="34" charset="0"/>
                        </a:rPr>
                        <a:t>(conference paper)</a:t>
                      </a:r>
                      <a:endParaRPr lang="en-IN"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Year</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Author</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Key Findings</a:t>
                      </a:r>
                      <a:endParaRPr lang="en-IN" dirty="0">
                        <a:latin typeface="Verdana" panose="020B0604030504040204" pitchFamily="34" charset="0"/>
                        <a:ea typeface="Verdana" panose="020B0604030504040204" pitchFamily="34" charset="0"/>
                      </a:endParaRPr>
                    </a:p>
                  </a:txBody>
                  <a:tcPr/>
                </a:tc>
                <a:tc>
                  <a:txBody>
                    <a:bodyPr/>
                    <a:lstStyle/>
                    <a:p>
                      <a:pPr algn="ctr"/>
                      <a:r>
                        <a:rPr lang="en-US" dirty="0">
                          <a:latin typeface="Verdana" panose="020B0604030504040204" pitchFamily="34" charset="0"/>
                          <a:ea typeface="Verdana" panose="020B0604030504040204" pitchFamily="34" charset="0"/>
                        </a:rPr>
                        <a:t>Research gap</a:t>
                      </a:r>
                      <a:endParaRPr lang="en-IN"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634905332"/>
                  </a:ext>
                </a:extLst>
              </a:tr>
              <a:tr h="2560243">
                <a:tc>
                  <a:txBody>
                    <a:bodyPr/>
                    <a:lstStyle/>
                    <a:p>
                      <a:r>
                        <a:rPr lang="en-US" b="1" dirty="0">
                          <a:latin typeface="Verdana" panose="020B0604030504040204" pitchFamily="34" charset="0"/>
                          <a:ea typeface="Verdana" panose="020B0604030504040204" pitchFamily="34" charset="0"/>
                        </a:rPr>
                        <a:t>4.</a:t>
                      </a:r>
                      <a:endParaRPr lang="en-IN" b="1" dirty="0">
                        <a:latin typeface="Verdana" panose="020B0604030504040204" pitchFamily="34" charset="0"/>
                        <a:ea typeface="Verdana" panose="020B0604030504040204" pitchFamily="34" charset="0"/>
                      </a:endParaRPr>
                    </a:p>
                  </a:txBody>
                  <a:tcPr/>
                </a:tc>
                <a:tc>
                  <a:txBody>
                    <a:bodyPr/>
                    <a:lstStyle/>
                    <a:p>
                      <a:r>
                        <a:rPr lang="en-US" b="1" dirty="0">
                          <a:latin typeface="Verdana" panose="020B0604030504040204" pitchFamily="34" charset="0"/>
                          <a:ea typeface="Verdana" panose="020B0604030504040204" pitchFamily="34" charset="0"/>
                        </a:rPr>
                        <a:t>DESIGN AND DEVELOPMENT OF AUTONOMOUS SMART ENERGY METER WITH REMOTE MANAGEMENT CONTROL </a:t>
                      </a:r>
                      <a:endParaRPr lang="en-IN" b="1"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2020</a:t>
                      </a:r>
                      <a:endParaRPr lang="en-IN" dirty="0">
                        <a:latin typeface="Verdana" panose="020B0604030504040204" pitchFamily="34" charset="0"/>
                        <a:ea typeface="Verdana" panose="020B0604030504040204" pitchFamily="34" charset="0"/>
                      </a:endParaRPr>
                    </a:p>
                  </a:txBody>
                  <a:tcPr/>
                </a:tc>
                <a:tc>
                  <a:txBody>
                    <a:bodyPr/>
                    <a:lstStyle/>
                    <a:p>
                      <a:r>
                        <a:rPr lang="en-IN" dirty="0">
                          <a:latin typeface="Verdana" panose="020B0604030504040204" pitchFamily="34" charset="0"/>
                          <a:ea typeface="Verdana" panose="020B0604030504040204" pitchFamily="34" charset="0"/>
                        </a:rPr>
                        <a:t>Umayal Muthu V , Dr.A  Shunmugalatha Kowsika, Balamurugan, Aravind D S and Shanmuga Sundarapandi B  </a:t>
                      </a: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proposed smart energy meter automates traditional manual energy metering, minimizing human errors and inefficiencies in billing. It enables users to remotely monitor and control their energy consumption through a mobile app, allowing for real-time management and identification of high-energy appliances. </a:t>
                      </a:r>
                      <a:endParaRPr lang="en-IN" dirty="0">
                        <a:latin typeface="Verdana" panose="020B0604030504040204" pitchFamily="34" charset="0"/>
                        <a:ea typeface="Verdana" panose="020B0604030504040204" pitchFamily="34" charset="0"/>
                      </a:endParaRP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evaluation of the smart energy meter lacks empirical data regarding its long-term performance and reliability in various operations environments. Future research could explore integrating the smart energy meter with renewable energy sources and smart home technologies to improve energy management and enhance its functionality.</a:t>
                      </a:r>
                      <a:endParaRPr lang="en-IN"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898652000"/>
                  </a:ext>
                </a:extLst>
              </a:tr>
              <a:tr h="2901074">
                <a:tc>
                  <a:txBody>
                    <a:bodyPr/>
                    <a:lstStyle/>
                    <a:p>
                      <a:r>
                        <a:rPr lang="en-US" b="1" dirty="0">
                          <a:latin typeface="Verdana" panose="020B0604030504040204" pitchFamily="34" charset="0"/>
                          <a:ea typeface="Verdana" panose="020B0604030504040204" pitchFamily="34" charset="0"/>
                        </a:rPr>
                        <a:t>5.</a:t>
                      </a:r>
                      <a:endParaRPr lang="en-IN" b="1" dirty="0">
                        <a:latin typeface="Verdana" panose="020B0604030504040204" pitchFamily="34" charset="0"/>
                        <a:ea typeface="Verdan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Verdana" panose="020B0604030504040204" pitchFamily="34" charset="0"/>
                          <a:ea typeface="Verdana" panose="020B0604030504040204" pitchFamily="34" charset="0"/>
                        </a:rPr>
                        <a:t>DESIGN AND OPERATION OF SMART ENERGY METER FOR EFFECTIVE ENERGY UTILIZATION IN SMART CITIES </a:t>
                      </a:r>
                      <a:endParaRPr lang="en-IN"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2023</a:t>
                      </a:r>
                      <a:endParaRPr lang="en-IN" dirty="0">
                        <a:latin typeface="Verdana" panose="020B0604030504040204" pitchFamily="34" charset="0"/>
                        <a:ea typeface="Verdana" panose="020B0604030504040204" pitchFamily="34" charset="0"/>
                      </a:endParaRPr>
                    </a:p>
                  </a:txBody>
                  <a:tcPr/>
                </a:tc>
                <a:tc>
                  <a:txBody>
                    <a:bodyPr/>
                    <a:lstStyle/>
                    <a:p>
                      <a:r>
                        <a:rPr lang="en-IN" dirty="0">
                          <a:latin typeface="Verdana" panose="020B0604030504040204" pitchFamily="34" charset="0"/>
                          <a:ea typeface="Verdana" panose="020B0604030504040204" pitchFamily="34" charset="0"/>
                        </a:rPr>
                        <a:t>Qasim Mali, Aamir Zia,</a:t>
                      </a:r>
                    </a:p>
                    <a:p>
                      <a:r>
                        <a:rPr lang="en-IN" dirty="0">
                          <a:latin typeface="Verdana" panose="020B0604030504040204" pitchFamily="34" charset="0"/>
                          <a:ea typeface="Verdana" panose="020B0604030504040204" pitchFamily="34" charset="0"/>
                        </a:rPr>
                        <a:t>Rehan Ahmad, </a:t>
                      </a:r>
                    </a:p>
                    <a:p>
                      <a:r>
                        <a:rPr lang="en-IN" dirty="0">
                          <a:latin typeface="Verdana" panose="020B0604030504040204" pitchFamily="34" charset="0"/>
                          <a:ea typeface="Verdana" panose="020B0604030504040204" pitchFamily="34" charset="0"/>
                        </a:rPr>
                        <a:t>Muhammad Asim Butt and</a:t>
                      </a:r>
                    </a:p>
                    <a:p>
                      <a:r>
                        <a:rPr lang="en-IN" dirty="0">
                          <a:latin typeface="Verdana" panose="020B0604030504040204" pitchFamily="34" charset="0"/>
                          <a:ea typeface="Verdana" panose="020B0604030504040204" pitchFamily="34" charset="0"/>
                        </a:rPr>
                        <a:t>Zain Ahmad Javed </a:t>
                      </a:r>
                    </a:p>
                    <a:p>
                      <a:endParaRPr lang="en-IN" dirty="0">
                        <a:latin typeface="Verdana" panose="020B0604030504040204" pitchFamily="34" charset="0"/>
                        <a:ea typeface="Verdana" panose="020B0604030504040204" pitchFamily="34" charset="0"/>
                      </a:endParaRP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smart energy meter system enables real-time data transmission between consumers and utility providers, allowing users to instantly access and adjust their energy usage. By automating data collection and billing, it reduces human error inherent in traditional methods. Additionally, the user-friendly interface displays essential consumption data, enhancing user engagement and awareness.</a:t>
                      </a:r>
                    </a:p>
                    <a:p>
                      <a:pPr marL="285750" indent="-285750">
                        <a:buFont typeface="Wingdings" panose="05000000000000000000" pitchFamily="2" charset="2"/>
                        <a:buChar char="q"/>
                      </a:pPr>
                      <a:endParaRPr lang="en-IN" dirty="0">
                        <a:latin typeface="Verdana" panose="020B0604030504040204" pitchFamily="34" charset="0"/>
                        <a:ea typeface="Verdana" panose="020B0604030504040204" pitchFamily="34" charset="0"/>
                      </a:endParaRPr>
                    </a:p>
                  </a:txBody>
                  <a:tcPr/>
                </a:tc>
                <a:tc>
                  <a:txBody>
                    <a:bodyPr/>
                    <a:lstStyle/>
                    <a:p>
                      <a:pPr marL="285750" indent="-285750" algn="just">
                        <a:buFont typeface="Wingdings" panose="05000000000000000000" pitchFamily="2" charset="2"/>
                        <a:buChar char="q"/>
                      </a:pPr>
                      <a:r>
                        <a:rPr lang="en-US" dirty="0">
                          <a:latin typeface="Verdana" panose="020B0604030504040204" pitchFamily="34" charset="0"/>
                          <a:ea typeface="Verdana" panose="020B0604030504040204" pitchFamily="34" charset="0"/>
                        </a:rPr>
                        <a:t>The study overlooks the impact of smart meters on consumer behavior, particularly in terms of how these devices might influence energy usage and payment habits. Additionally, while security features are briefly mentioned, there is no in-depth analysis of the data privacy concerns associated with the collection and transmission of user consumption data, which is crucial for ensuring consumer trust.</a:t>
                      </a:r>
                      <a:endParaRPr lang="en-IN"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950720770"/>
                  </a:ext>
                </a:extLst>
              </a:tr>
            </a:tbl>
          </a:graphicData>
        </a:graphic>
      </p:graphicFrame>
    </p:spTree>
    <p:extLst>
      <p:ext uri="{BB962C8B-B14F-4D97-AF65-F5344CB8AC3E}">
        <p14:creationId xmlns:p14="http://schemas.microsoft.com/office/powerpoint/2010/main" val="381707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AD18D8-BDAB-5AA4-DD18-80E3CEBCC2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76" name="Slide Number Placeholder 2">
            <a:extLst>
              <a:ext uri="{FF2B5EF4-FFF2-40B4-BE49-F238E27FC236}">
                <a16:creationId xmlns:a16="http://schemas.microsoft.com/office/drawing/2014/main" id="{1429E83A-FCEA-5C3C-0781-BD9110303997}"/>
              </a:ext>
            </a:extLst>
          </p:cNvPr>
          <p:cNvSpPr txBox="1">
            <a:spLocks/>
          </p:cNvSpPr>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9</a:t>
            </a:fld>
            <a:endParaRPr lang="en-US" dirty="0"/>
          </a:p>
        </p:txBody>
      </p:sp>
      <p:sp>
        <p:nvSpPr>
          <p:cNvPr id="77" name="Google Shape;125;p3">
            <a:extLst>
              <a:ext uri="{FF2B5EF4-FFF2-40B4-BE49-F238E27FC236}">
                <a16:creationId xmlns:a16="http://schemas.microsoft.com/office/drawing/2014/main" id="{A3A03D2A-0378-9BEA-5122-7EDF2A9CC37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78" name="Google Shape;488;p10">
            <a:extLst>
              <a:ext uri="{FF2B5EF4-FFF2-40B4-BE49-F238E27FC236}">
                <a16:creationId xmlns:a16="http://schemas.microsoft.com/office/drawing/2014/main" id="{BC598E40-3B70-3395-06AA-A9F90CE0847A}"/>
              </a:ext>
            </a:extLst>
          </p:cNvPr>
          <p:cNvGrpSpPr/>
          <p:nvPr/>
        </p:nvGrpSpPr>
        <p:grpSpPr>
          <a:xfrm>
            <a:off x="213106" y="1087852"/>
            <a:ext cx="6735756" cy="2270478"/>
            <a:chOff x="928691" y="421011"/>
            <a:chExt cx="2812894" cy="1702901"/>
          </a:xfrm>
        </p:grpSpPr>
        <p:sp>
          <p:nvSpPr>
            <p:cNvPr id="79" name="Google Shape;489;p10">
              <a:extLst>
                <a:ext uri="{FF2B5EF4-FFF2-40B4-BE49-F238E27FC236}">
                  <a16:creationId xmlns:a16="http://schemas.microsoft.com/office/drawing/2014/main" id="{49A5AAFE-B48C-8611-D8B2-CC91FB8F5235}"/>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80" name="Google Shape;490;p10">
              <a:extLst>
                <a:ext uri="{FF2B5EF4-FFF2-40B4-BE49-F238E27FC236}">
                  <a16:creationId xmlns:a16="http://schemas.microsoft.com/office/drawing/2014/main" id="{FC6C383D-5993-DC26-BD67-63397EBC1C6B}"/>
                </a:ext>
              </a:extLst>
            </p:cNvPr>
            <p:cNvGrpSpPr/>
            <p:nvPr/>
          </p:nvGrpSpPr>
          <p:grpSpPr>
            <a:xfrm>
              <a:off x="928691" y="421011"/>
              <a:ext cx="2172357" cy="1702901"/>
              <a:chOff x="928691" y="421011"/>
              <a:chExt cx="2172357" cy="1702901"/>
            </a:xfrm>
          </p:grpSpPr>
          <p:sp>
            <p:nvSpPr>
              <p:cNvPr id="81" name="Google Shape;491;p10">
                <a:extLst>
                  <a:ext uri="{FF2B5EF4-FFF2-40B4-BE49-F238E27FC236}">
                    <a16:creationId xmlns:a16="http://schemas.microsoft.com/office/drawing/2014/main" id="{B8FDFA02-C77F-39E3-3ADD-874021836363}"/>
                  </a:ext>
                </a:extLst>
              </p:cNvPr>
              <p:cNvSpPr txBox="1"/>
              <p:nvPr/>
            </p:nvSpPr>
            <p:spPr>
              <a:xfrm>
                <a:off x="1216448" y="709712"/>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S1. </a:t>
                </a:r>
                <a:r>
                  <a:rPr lang="en-IN" sz="1600" dirty="0">
                    <a:latin typeface="Verdana" panose="020B0604030504040204" pitchFamily="34" charset="0"/>
                    <a:ea typeface="Verdana" panose="020B0604030504040204" pitchFamily="34" charset="0"/>
                  </a:rPr>
                  <a:t>Innovative Technology</a:t>
                </a:r>
                <a:endParaRPr lang="en-US"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S2. </a:t>
                </a:r>
                <a:r>
                  <a:rPr lang="en-IN" sz="1600" dirty="0">
                    <a:latin typeface="Verdana" panose="020B0604030504040204" pitchFamily="34" charset="0"/>
                    <a:ea typeface="Verdana" panose="020B0604030504040204" pitchFamily="34" charset="0"/>
                  </a:rPr>
                  <a:t>Energy Efficiency</a:t>
                </a:r>
                <a:endParaRPr lang="en-US"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just"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S3. </a:t>
                </a:r>
                <a:r>
                  <a:rPr lang="en-IN" sz="1600" dirty="0">
                    <a:latin typeface="Verdana" panose="020B0604030504040204" pitchFamily="34" charset="0"/>
                    <a:ea typeface="Verdana" panose="020B0604030504040204" pitchFamily="34" charset="0"/>
                  </a:rPr>
                  <a:t>Integration with Smart Homes</a:t>
                </a:r>
                <a:endParaRPr sz="1600" dirty="0">
                  <a:latin typeface="Verdana" panose="020B0604030504040204" pitchFamily="34" charset="0"/>
                  <a:ea typeface="Verdana" panose="020B0604030504040204" pitchFamily="34" charset="0"/>
                </a:endParaRPr>
              </a:p>
            </p:txBody>
          </p:sp>
          <p:sp>
            <p:nvSpPr>
              <p:cNvPr id="82" name="Google Shape;492;p10">
                <a:extLst>
                  <a:ext uri="{FF2B5EF4-FFF2-40B4-BE49-F238E27FC236}">
                    <a16:creationId xmlns:a16="http://schemas.microsoft.com/office/drawing/2014/main" id="{47F0AFD9-4A16-7EF8-01B0-632181E3292E}"/>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83" name="Google Shape;483;p10">
            <a:extLst>
              <a:ext uri="{FF2B5EF4-FFF2-40B4-BE49-F238E27FC236}">
                <a16:creationId xmlns:a16="http://schemas.microsoft.com/office/drawing/2014/main" id="{AF057B3A-9FAC-8122-E97B-121D0B56EF34}"/>
              </a:ext>
            </a:extLst>
          </p:cNvPr>
          <p:cNvGrpSpPr/>
          <p:nvPr/>
        </p:nvGrpSpPr>
        <p:grpSpPr>
          <a:xfrm>
            <a:off x="6918064" y="990976"/>
            <a:ext cx="5115824" cy="2532550"/>
            <a:chOff x="5188548" y="1062506"/>
            <a:chExt cx="3836867" cy="1335382"/>
          </a:xfrm>
        </p:grpSpPr>
        <p:sp>
          <p:nvSpPr>
            <p:cNvPr id="84" name="Google Shape;484;p10">
              <a:extLst>
                <a:ext uri="{FF2B5EF4-FFF2-40B4-BE49-F238E27FC236}">
                  <a16:creationId xmlns:a16="http://schemas.microsoft.com/office/drawing/2014/main" id="{C1D4718F-01CE-2E00-A851-BB51051B2A08}"/>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85" name="Google Shape;485;p10">
              <a:extLst>
                <a:ext uri="{FF2B5EF4-FFF2-40B4-BE49-F238E27FC236}">
                  <a16:creationId xmlns:a16="http://schemas.microsoft.com/office/drawing/2014/main" id="{F1FC6571-A199-4E84-7992-91F15D4567EE}"/>
                </a:ext>
              </a:extLst>
            </p:cNvPr>
            <p:cNvGrpSpPr/>
            <p:nvPr/>
          </p:nvGrpSpPr>
          <p:grpSpPr>
            <a:xfrm>
              <a:off x="6537766" y="1062506"/>
              <a:ext cx="2487649" cy="1335382"/>
              <a:chOff x="6537766" y="1062506"/>
              <a:chExt cx="2487649" cy="1335382"/>
            </a:xfrm>
          </p:grpSpPr>
          <p:sp>
            <p:nvSpPr>
              <p:cNvPr id="86" name="Google Shape;486;p10">
                <a:extLst>
                  <a:ext uri="{FF2B5EF4-FFF2-40B4-BE49-F238E27FC236}">
                    <a16:creationId xmlns:a16="http://schemas.microsoft.com/office/drawing/2014/main" id="{A456607C-E8E8-6DF7-B098-3892CD55B5D5}"/>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87" name="Google Shape;487;p10">
                <a:extLst>
                  <a:ext uri="{FF2B5EF4-FFF2-40B4-BE49-F238E27FC236}">
                    <a16:creationId xmlns:a16="http://schemas.microsoft.com/office/drawing/2014/main" id="{AFD9CF70-89E7-1C26-3C49-A7C1742F06D2}"/>
                  </a:ext>
                </a:extLst>
              </p:cNvPr>
              <p:cNvSpPr txBox="1"/>
              <p:nvPr/>
            </p:nvSpPr>
            <p:spPr>
              <a:xfrm>
                <a:off x="6537766" y="1287587"/>
                <a:ext cx="2487649"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Verdana" panose="020B0604030504040204" pitchFamily="34" charset="0"/>
                    <a:ea typeface="Verdana" panose="020B0604030504040204" pitchFamily="34" charset="0"/>
                    <a:cs typeface="Roboto"/>
                    <a:sym typeface="Roboto"/>
                  </a:rPr>
                  <a:t>W1</a:t>
                </a:r>
                <a:r>
                  <a:rPr lang="en-US" sz="1600" dirty="0">
                    <a:solidFill>
                      <a:srgbClr val="434343"/>
                    </a:solidFill>
                    <a:latin typeface="Roboto"/>
                    <a:ea typeface="Roboto"/>
                    <a:cs typeface="Roboto"/>
                    <a:sym typeface="Roboto"/>
                  </a:rPr>
                  <a:t>. </a:t>
                </a:r>
                <a:r>
                  <a:rPr lang="en-IN" sz="1600" dirty="0">
                    <a:latin typeface="Verdana" panose="020B0604030504040204" pitchFamily="34" charset="0"/>
                    <a:ea typeface="Verdana" panose="020B0604030504040204" pitchFamily="34" charset="0"/>
                  </a:rPr>
                  <a:t>High Initial Cost</a:t>
                </a:r>
                <a:endParaRPr lang="en-US" sz="1600" dirty="0">
                  <a:solidFill>
                    <a:srgbClr val="434343"/>
                  </a:solidFill>
                  <a:latin typeface="Verdana" panose="020B0604030504040204" pitchFamily="34" charset="0"/>
                  <a:ea typeface="Verdana" panose="020B0604030504040204" pitchFamily="34" charset="0"/>
                  <a:cs typeface="Roboto"/>
                  <a:sym typeface="Roboto"/>
                </a:endParaRPr>
              </a:p>
              <a:p>
                <a:r>
                  <a:rPr lang="en-US" sz="1600" dirty="0">
                    <a:solidFill>
                      <a:srgbClr val="434343"/>
                    </a:solidFill>
                    <a:latin typeface="Verdana" panose="020B0604030504040204" pitchFamily="34" charset="0"/>
                    <a:ea typeface="Verdana" panose="020B0604030504040204" pitchFamily="34" charset="0"/>
                    <a:cs typeface="Roboto"/>
                    <a:sym typeface="Roboto"/>
                  </a:rPr>
                  <a:t>W2. </a:t>
                </a:r>
                <a:r>
                  <a:rPr lang="en-IN" sz="1600" dirty="0">
                    <a:latin typeface="Verdana" panose="020B0604030504040204" pitchFamily="34" charset="0"/>
                    <a:ea typeface="Verdana" panose="020B0604030504040204" pitchFamily="34" charset="0"/>
                  </a:rPr>
                  <a:t>Privacy Concerns</a:t>
                </a:r>
                <a:endParaRPr sz="1600" dirty="0">
                  <a:solidFill>
                    <a:srgbClr val="434343"/>
                  </a:solidFill>
                  <a:latin typeface="Verdana" panose="020B0604030504040204" pitchFamily="34" charset="0"/>
                  <a:ea typeface="Verdana" panose="020B0604030504040204" pitchFamily="34" charset="0"/>
                  <a:cs typeface="Roboto"/>
                  <a:sym typeface="Roboto"/>
                </a:endParaRPr>
              </a:p>
              <a:p>
                <a:r>
                  <a:rPr lang="en-US" sz="1600" dirty="0">
                    <a:solidFill>
                      <a:srgbClr val="434343"/>
                    </a:solidFill>
                    <a:latin typeface="Verdana" panose="020B0604030504040204" pitchFamily="34" charset="0"/>
                    <a:ea typeface="Verdana" panose="020B0604030504040204" pitchFamily="34" charset="0"/>
                    <a:cs typeface="Roboto"/>
                    <a:sym typeface="Roboto"/>
                  </a:rPr>
                  <a:t>W3. </a:t>
                </a:r>
                <a:r>
                  <a:rPr lang="en-IN" sz="1600" dirty="0">
                    <a:latin typeface="Verdana" panose="020B0604030504040204" pitchFamily="34" charset="0"/>
                    <a:ea typeface="Verdana" panose="020B0604030504040204" pitchFamily="34" charset="0"/>
                  </a:rPr>
                  <a:t>Compatibility Issues</a:t>
                </a:r>
                <a:endParaRPr lang="en-US"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W4. </a:t>
                </a:r>
                <a:r>
                  <a:rPr lang="en-IN" sz="1600" dirty="0">
                    <a:latin typeface="Verdana" panose="020B0604030504040204" pitchFamily="34" charset="0"/>
                    <a:ea typeface="Verdana" panose="020B0604030504040204" pitchFamily="34" charset="0"/>
                  </a:rPr>
                  <a:t>Complexity</a:t>
                </a:r>
                <a:endParaRPr lang="en-US" sz="1600" dirty="0">
                  <a:solidFill>
                    <a:srgbClr val="434343"/>
                  </a:solidFill>
                  <a:latin typeface="Verdana" panose="020B0604030504040204" pitchFamily="34" charset="0"/>
                  <a:ea typeface="Verdana" panose="020B0604030504040204" pitchFamily="34" charset="0"/>
                  <a:cs typeface="Roboto"/>
                  <a:sym typeface="Roboto"/>
                </a:endParaRPr>
              </a:p>
            </p:txBody>
          </p:sp>
        </p:grpSp>
      </p:grpSp>
      <p:grpSp>
        <p:nvGrpSpPr>
          <p:cNvPr id="88" name="Google Shape;493;p10">
            <a:extLst>
              <a:ext uri="{FF2B5EF4-FFF2-40B4-BE49-F238E27FC236}">
                <a16:creationId xmlns:a16="http://schemas.microsoft.com/office/drawing/2014/main" id="{B6AADFD4-E8C3-BB7D-A4A7-D7ED8023D1E1}"/>
              </a:ext>
            </a:extLst>
          </p:cNvPr>
          <p:cNvGrpSpPr/>
          <p:nvPr/>
        </p:nvGrpSpPr>
        <p:grpSpPr>
          <a:xfrm>
            <a:off x="7146965" y="3874139"/>
            <a:ext cx="4932641" cy="1992884"/>
            <a:chOff x="5188548" y="2952300"/>
            <a:chExt cx="3745361" cy="1494700"/>
          </a:xfrm>
        </p:grpSpPr>
        <p:sp>
          <p:nvSpPr>
            <p:cNvPr id="89" name="Google Shape;494;p10">
              <a:extLst>
                <a:ext uri="{FF2B5EF4-FFF2-40B4-BE49-F238E27FC236}">
                  <a16:creationId xmlns:a16="http://schemas.microsoft.com/office/drawing/2014/main" id="{AF7F611E-59D4-D0FC-2887-1AD0AF4BB5D4}"/>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0" name="Google Shape;495;p10">
              <a:extLst>
                <a:ext uri="{FF2B5EF4-FFF2-40B4-BE49-F238E27FC236}">
                  <a16:creationId xmlns:a16="http://schemas.microsoft.com/office/drawing/2014/main" id="{1B8415C7-7CB2-9858-B001-78923A5C4FCF}"/>
                </a:ext>
              </a:extLst>
            </p:cNvPr>
            <p:cNvGrpSpPr/>
            <p:nvPr/>
          </p:nvGrpSpPr>
          <p:grpSpPr>
            <a:xfrm>
              <a:off x="6415409" y="2952300"/>
              <a:ext cx="2518500" cy="1494700"/>
              <a:chOff x="6415409" y="2952300"/>
              <a:chExt cx="2518500" cy="1494700"/>
            </a:xfrm>
          </p:grpSpPr>
          <p:sp>
            <p:nvSpPr>
              <p:cNvPr id="91" name="Google Shape;496;p10">
                <a:extLst>
                  <a:ext uri="{FF2B5EF4-FFF2-40B4-BE49-F238E27FC236}">
                    <a16:creationId xmlns:a16="http://schemas.microsoft.com/office/drawing/2014/main" id="{810E5D45-0A53-EBD0-877B-6B49829D114F}"/>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92" name="Google Shape;497;p10">
                <a:extLst>
                  <a:ext uri="{FF2B5EF4-FFF2-40B4-BE49-F238E27FC236}">
                    <a16:creationId xmlns:a16="http://schemas.microsoft.com/office/drawing/2014/main" id="{5F19AAFD-3D94-B1AC-2038-E19B8E52F065}"/>
                  </a:ext>
                </a:extLst>
              </p:cNvPr>
              <p:cNvSpPr txBox="1"/>
              <p:nvPr/>
            </p:nvSpPr>
            <p:spPr>
              <a:xfrm>
                <a:off x="6415409" y="3421300"/>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T1. Dealing electricity</a:t>
                </a:r>
                <a:endParaRPr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l"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T2. </a:t>
                </a:r>
                <a:r>
                  <a:rPr lang="en-IN" sz="1600" dirty="0">
                    <a:latin typeface="Verdana" panose="020B0604030504040204" pitchFamily="34" charset="0"/>
                    <a:ea typeface="Verdana" panose="020B0604030504040204" pitchFamily="34" charset="0"/>
                  </a:rPr>
                  <a:t>Competition</a:t>
                </a:r>
                <a:endParaRPr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l" rtl="0">
                  <a:spcBef>
                    <a:spcPts val="0"/>
                  </a:spcBef>
                  <a:spcAft>
                    <a:spcPts val="0"/>
                  </a:spcAft>
                  <a:buNone/>
                </a:pPr>
                <a:r>
                  <a:rPr lang="en-IN" sz="1600" dirty="0">
                    <a:solidFill>
                      <a:srgbClr val="434343"/>
                    </a:solidFill>
                    <a:latin typeface="Verdana" panose="020B0604030504040204" pitchFamily="34" charset="0"/>
                    <a:ea typeface="Verdana" panose="020B0604030504040204" pitchFamily="34" charset="0"/>
                    <a:cs typeface="Roboto"/>
                    <a:sym typeface="Roboto"/>
                  </a:rPr>
                  <a:t>T3. </a:t>
                </a:r>
                <a:r>
                  <a:rPr lang="en-IN" sz="1600" dirty="0">
                    <a:latin typeface="Verdana" panose="020B0604030504040204" pitchFamily="34" charset="0"/>
                    <a:ea typeface="Verdana" panose="020B0604030504040204" pitchFamily="34" charset="0"/>
                  </a:rPr>
                  <a:t>Regulatory Hurdles</a:t>
                </a:r>
                <a:endParaRPr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93" name="Google Shape;498;p10">
            <a:extLst>
              <a:ext uri="{FF2B5EF4-FFF2-40B4-BE49-F238E27FC236}">
                <a16:creationId xmlns:a16="http://schemas.microsoft.com/office/drawing/2014/main" id="{9EC1F259-B392-A86E-7760-FD589C2DD3FC}"/>
              </a:ext>
            </a:extLst>
          </p:cNvPr>
          <p:cNvGrpSpPr/>
          <p:nvPr/>
        </p:nvGrpSpPr>
        <p:grpSpPr>
          <a:xfrm>
            <a:off x="988564" y="4498049"/>
            <a:ext cx="5356650" cy="2062055"/>
            <a:chOff x="1474369" y="3168878"/>
            <a:chExt cx="4017588" cy="1546580"/>
          </a:xfrm>
        </p:grpSpPr>
        <p:sp>
          <p:nvSpPr>
            <p:cNvPr id="94" name="Google Shape;499;p10">
              <a:extLst>
                <a:ext uri="{FF2B5EF4-FFF2-40B4-BE49-F238E27FC236}">
                  <a16:creationId xmlns:a16="http://schemas.microsoft.com/office/drawing/2014/main" id="{DC39BF79-E096-B82A-2230-5628B1877D70}"/>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95" name="Google Shape;500;p10">
              <a:extLst>
                <a:ext uri="{FF2B5EF4-FFF2-40B4-BE49-F238E27FC236}">
                  <a16:creationId xmlns:a16="http://schemas.microsoft.com/office/drawing/2014/main" id="{9F756E66-D519-625A-576C-048C27DC7E28}"/>
                </a:ext>
              </a:extLst>
            </p:cNvPr>
            <p:cNvGrpSpPr/>
            <p:nvPr/>
          </p:nvGrpSpPr>
          <p:grpSpPr>
            <a:xfrm>
              <a:off x="1474369" y="3168878"/>
              <a:ext cx="3731700" cy="1546580"/>
              <a:chOff x="1474369" y="3168878"/>
              <a:chExt cx="3731700" cy="1546580"/>
            </a:xfrm>
          </p:grpSpPr>
          <p:sp>
            <p:nvSpPr>
              <p:cNvPr id="96" name="Google Shape;501;p10">
                <a:extLst>
                  <a:ext uri="{FF2B5EF4-FFF2-40B4-BE49-F238E27FC236}">
                    <a16:creationId xmlns:a16="http://schemas.microsoft.com/office/drawing/2014/main" id="{50CC12F1-9C3F-2737-86D5-352727BA6BA0}"/>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4"/>
                    </a:solidFill>
                    <a:latin typeface="Fira Sans Extra Condensed Medium"/>
                    <a:ea typeface="Fira Sans Extra Condensed Medium"/>
                    <a:cs typeface="Fira Sans Extra Condensed Medium"/>
                    <a:sym typeface="Fira Sans Extra Condensed Medium"/>
                  </a:rPr>
                  <a:t>Opportunities</a:t>
                </a:r>
                <a:endParaRPr sz="2267" b="1"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97" name="Google Shape;502;p10">
                <a:extLst>
                  <a:ext uri="{FF2B5EF4-FFF2-40B4-BE49-F238E27FC236}">
                    <a16:creationId xmlns:a16="http://schemas.microsoft.com/office/drawing/2014/main" id="{B5F988EC-B4D2-063B-BCC4-0542A1FF055B}"/>
                  </a:ext>
                </a:extLst>
              </p:cNvPr>
              <p:cNvSpPr txBox="1"/>
              <p:nvPr/>
            </p:nvSpPr>
            <p:spPr>
              <a:xfrm>
                <a:off x="1474369" y="368975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O1. </a:t>
                </a:r>
                <a:r>
                  <a:rPr lang="en-IN" sz="1600" dirty="0">
                    <a:latin typeface="Verdana" panose="020B0604030504040204" pitchFamily="34" charset="0"/>
                    <a:ea typeface="Verdana" panose="020B0604030504040204" pitchFamily="34" charset="0"/>
                  </a:rPr>
                  <a:t>Growing Demand</a:t>
                </a:r>
                <a:endParaRPr lang="en-US"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just"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O2. </a:t>
                </a:r>
                <a:r>
                  <a:rPr lang="en-IN" sz="1600" dirty="0">
                    <a:latin typeface="Verdana" panose="020B0604030504040204" pitchFamily="34" charset="0"/>
                    <a:ea typeface="Verdana" panose="020B0604030504040204" pitchFamily="34" charset="0"/>
                  </a:rPr>
                  <a:t>Technological Advancements</a:t>
                </a:r>
                <a:endParaRPr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just"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O3. </a:t>
                </a:r>
                <a:r>
                  <a:rPr lang="en-IN" sz="1600" dirty="0">
                    <a:latin typeface="Verdana" panose="020B0604030504040204" pitchFamily="34" charset="0"/>
                    <a:ea typeface="Verdana" panose="020B0604030504040204" pitchFamily="34" charset="0"/>
                  </a:rPr>
                  <a:t>Government Initiatives</a:t>
                </a:r>
                <a:endParaRPr lang="en-US" sz="1600" dirty="0">
                  <a:solidFill>
                    <a:srgbClr val="434343"/>
                  </a:solidFill>
                  <a:latin typeface="Verdana" panose="020B0604030504040204" pitchFamily="34" charset="0"/>
                  <a:ea typeface="Verdana" panose="020B0604030504040204" pitchFamily="34" charset="0"/>
                  <a:cs typeface="Roboto"/>
                  <a:sym typeface="Roboto"/>
                </a:endParaRPr>
              </a:p>
              <a:p>
                <a:pPr marL="0" marR="0" lvl="0" indent="0" algn="just" rtl="0">
                  <a:spcBef>
                    <a:spcPts val="0"/>
                  </a:spcBef>
                  <a:spcAft>
                    <a:spcPts val="0"/>
                  </a:spcAft>
                  <a:buNone/>
                </a:pPr>
                <a:r>
                  <a:rPr lang="en-US" sz="1600" dirty="0">
                    <a:solidFill>
                      <a:srgbClr val="434343"/>
                    </a:solidFill>
                    <a:latin typeface="Verdana" panose="020B0604030504040204" pitchFamily="34" charset="0"/>
                    <a:ea typeface="Verdana" panose="020B0604030504040204" pitchFamily="34" charset="0"/>
                    <a:cs typeface="Roboto"/>
                    <a:sym typeface="Roboto"/>
                  </a:rPr>
                  <a:t>O4. </a:t>
                </a:r>
                <a:r>
                  <a:rPr lang="en-IN" sz="1600" dirty="0">
                    <a:latin typeface="Verdana" panose="020B0604030504040204" pitchFamily="34" charset="0"/>
                    <a:ea typeface="Verdana" panose="020B0604030504040204" pitchFamily="34" charset="0"/>
                  </a:rPr>
                  <a:t>Global Market Expansion</a:t>
                </a:r>
                <a:endParaRPr sz="1600" dirty="0">
                  <a:latin typeface="Verdana" panose="020B0604030504040204" pitchFamily="34" charset="0"/>
                  <a:ea typeface="Verdana" panose="020B0604030504040204" pitchFamily="34" charset="0"/>
                </a:endParaRP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98" name="Google Shape;503;p10">
            <a:extLst>
              <a:ext uri="{FF2B5EF4-FFF2-40B4-BE49-F238E27FC236}">
                <a16:creationId xmlns:a16="http://schemas.microsoft.com/office/drawing/2014/main" id="{FD61F001-61AC-5D9C-3299-3DAE75197EEA}"/>
              </a:ext>
            </a:extLst>
          </p:cNvPr>
          <p:cNvGrpSpPr/>
          <p:nvPr/>
        </p:nvGrpSpPr>
        <p:grpSpPr>
          <a:xfrm>
            <a:off x="4564098" y="1912734"/>
            <a:ext cx="3978569" cy="3824127"/>
            <a:chOff x="4685401" y="2674734"/>
            <a:chExt cx="3978569" cy="3824127"/>
          </a:xfrm>
        </p:grpSpPr>
        <p:grpSp>
          <p:nvGrpSpPr>
            <p:cNvPr id="99" name="Google Shape;504;p10">
              <a:extLst>
                <a:ext uri="{FF2B5EF4-FFF2-40B4-BE49-F238E27FC236}">
                  <a16:creationId xmlns:a16="http://schemas.microsoft.com/office/drawing/2014/main" id="{750DAB6A-A890-0D2B-CC27-985C2D227034}"/>
                </a:ext>
              </a:extLst>
            </p:cNvPr>
            <p:cNvGrpSpPr/>
            <p:nvPr/>
          </p:nvGrpSpPr>
          <p:grpSpPr>
            <a:xfrm>
              <a:off x="4685401" y="2674734"/>
              <a:ext cx="3978569" cy="3824127"/>
              <a:chOff x="4075801" y="1760334"/>
              <a:chExt cx="3978569" cy="3824127"/>
            </a:xfrm>
          </p:grpSpPr>
          <p:sp>
            <p:nvSpPr>
              <p:cNvPr id="104" name="Google Shape;505;p10">
                <a:extLst>
                  <a:ext uri="{FF2B5EF4-FFF2-40B4-BE49-F238E27FC236}">
                    <a16:creationId xmlns:a16="http://schemas.microsoft.com/office/drawing/2014/main" id="{41FDC438-0AA4-6759-B979-69811D982F5D}"/>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506;p10">
                <a:extLst>
                  <a:ext uri="{FF2B5EF4-FFF2-40B4-BE49-F238E27FC236}">
                    <a16:creationId xmlns:a16="http://schemas.microsoft.com/office/drawing/2014/main" id="{FFD720FB-842F-8A5E-DB81-58DDB572A757}"/>
                  </a:ext>
                </a:extLst>
              </p:cNvPr>
              <p:cNvGrpSpPr/>
              <p:nvPr/>
            </p:nvGrpSpPr>
            <p:grpSpPr>
              <a:xfrm>
                <a:off x="4273832" y="1959046"/>
                <a:ext cx="3582661" cy="3426984"/>
                <a:chOff x="3205454" y="1469321"/>
                <a:chExt cx="2687063" cy="2570302"/>
              </a:xfrm>
            </p:grpSpPr>
            <p:sp>
              <p:nvSpPr>
                <p:cNvPr id="155" name="Google Shape;507;p10">
                  <a:extLst>
                    <a:ext uri="{FF2B5EF4-FFF2-40B4-BE49-F238E27FC236}">
                      <a16:creationId xmlns:a16="http://schemas.microsoft.com/office/drawing/2014/main" id="{9BF2F61A-CA64-8F18-9402-1239BB4F21DF}"/>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6" name="Google Shape;508;p10">
                  <a:extLst>
                    <a:ext uri="{FF2B5EF4-FFF2-40B4-BE49-F238E27FC236}">
                      <a16:creationId xmlns:a16="http://schemas.microsoft.com/office/drawing/2014/main" id="{FC7FB7B1-FEFA-590B-BBEE-17F989CEC3C7}"/>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7" name="Google Shape;509;p10">
                  <a:extLst>
                    <a:ext uri="{FF2B5EF4-FFF2-40B4-BE49-F238E27FC236}">
                      <a16:creationId xmlns:a16="http://schemas.microsoft.com/office/drawing/2014/main" id="{2761C947-A1F4-71C3-9E39-1333197DEFA7}"/>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8" name="Google Shape;510;p10">
                  <a:extLst>
                    <a:ext uri="{FF2B5EF4-FFF2-40B4-BE49-F238E27FC236}">
                      <a16:creationId xmlns:a16="http://schemas.microsoft.com/office/drawing/2014/main" id="{21F860F3-8F87-1ACF-61B0-EEBB3C61A389}"/>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6" name="Google Shape;511;p10">
                <a:extLst>
                  <a:ext uri="{FF2B5EF4-FFF2-40B4-BE49-F238E27FC236}">
                    <a16:creationId xmlns:a16="http://schemas.microsoft.com/office/drawing/2014/main" id="{2B707366-0341-EE64-1EA9-C7D4822C5A00}"/>
                  </a:ext>
                </a:extLst>
              </p:cNvPr>
              <p:cNvGrpSpPr/>
              <p:nvPr/>
            </p:nvGrpSpPr>
            <p:grpSpPr>
              <a:xfrm>
                <a:off x="4810835" y="3672494"/>
                <a:ext cx="1254293" cy="1254316"/>
                <a:chOff x="3608126" y="2754370"/>
                <a:chExt cx="940720" cy="940737"/>
              </a:xfrm>
            </p:grpSpPr>
            <p:sp>
              <p:nvSpPr>
                <p:cNvPr id="153" name="Google Shape;512;p10">
                  <a:extLst>
                    <a:ext uri="{FF2B5EF4-FFF2-40B4-BE49-F238E27FC236}">
                      <a16:creationId xmlns:a16="http://schemas.microsoft.com/office/drawing/2014/main" id="{D863340A-378E-1331-FF92-979A23042B7F}"/>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4" name="Google Shape;513;p10">
                  <a:extLst>
                    <a:ext uri="{FF2B5EF4-FFF2-40B4-BE49-F238E27FC236}">
                      <a16:creationId xmlns:a16="http://schemas.microsoft.com/office/drawing/2014/main" id="{CC96882D-9810-8284-5BBC-E264F839DC51}"/>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7" name="Google Shape;514;p10">
                <a:extLst>
                  <a:ext uri="{FF2B5EF4-FFF2-40B4-BE49-F238E27FC236}">
                    <a16:creationId xmlns:a16="http://schemas.microsoft.com/office/drawing/2014/main" id="{F6B8A586-98A7-F46E-6EE5-751C7FD32053}"/>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8" name="Google Shape;515;p10">
                <a:extLst>
                  <a:ext uri="{FF2B5EF4-FFF2-40B4-BE49-F238E27FC236}">
                    <a16:creationId xmlns:a16="http://schemas.microsoft.com/office/drawing/2014/main" id="{74E5CF59-9BF5-BF6B-08B9-C8561869805B}"/>
                  </a:ext>
                </a:extLst>
              </p:cNvPr>
              <p:cNvGrpSpPr/>
              <p:nvPr/>
            </p:nvGrpSpPr>
            <p:grpSpPr>
              <a:xfrm>
                <a:off x="4810835" y="2418146"/>
                <a:ext cx="1254293" cy="1254293"/>
                <a:chOff x="3608126" y="1813609"/>
                <a:chExt cx="940720" cy="940720"/>
              </a:xfrm>
            </p:grpSpPr>
            <p:sp>
              <p:nvSpPr>
                <p:cNvPr id="151" name="Google Shape;516;p10">
                  <a:extLst>
                    <a:ext uri="{FF2B5EF4-FFF2-40B4-BE49-F238E27FC236}">
                      <a16:creationId xmlns:a16="http://schemas.microsoft.com/office/drawing/2014/main" id="{844278D4-D9F2-96E6-6101-5AD6C5782A88}"/>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2" name="Google Shape;517;p10">
                  <a:extLst>
                    <a:ext uri="{FF2B5EF4-FFF2-40B4-BE49-F238E27FC236}">
                      <a16:creationId xmlns:a16="http://schemas.microsoft.com/office/drawing/2014/main" id="{42DD90E3-2B29-DB79-0A44-8D3811785F66}"/>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09" name="Google Shape;518;p10">
                <a:extLst>
                  <a:ext uri="{FF2B5EF4-FFF2-40B4-BE49-F238E27FC236}">
                    <a16:creationId xmlns:a16="http://schemas.microsoft.com/office/drawing/2014/main" id="{425433B2-2141-CD92-1BBC-649F175FD9DF}"/>
                  </a:ext>
                </a:extLst>
              </p:cNvPr>
              <p:cNvGrpSpPr/>
              <p:nvPr/>
            </p:nvGrpSpPr>
            <p:grpSpPr>
              <a:xfrm>
                <a:off x="6065178" y="2418146"/>
                <a:ext cx="1254316" cy="1254293"/>
                <a:chOff x="4548883" y="1813609"/>
                <a:chExt cx="940737" cy="940720"/>
              </a:xfrm>
            </p:grpSpPr>
            <p:sp>
              <p:nvSpPr>
                <p:cNvPr id="149" name="Google Shape;519;p10">
                  <a:extLst>
                    <a:ext uri="{FF2B5EF4-FFF2-40B4-BE49-F238E27FC236}">
                      <a16:creationId xmlns:a16="http://schemas.microsoft.com/office/drawing/2014/main" id="{C8F7EEF4-F29A-C128-9F4E-011EAF24780A}"/>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0" name="Google Shape;520;p10">
                  <a:extLst>
                    <a:ext uri="{FF2B5EF4-FFF2-40B4-BE49-F238E27FC236}">
                      <a16:creationId xmlns:a16="http://schemas.microsoft.com/office/drawing/2014/main" id="{354DB6F5-A0DA-4024-74F5-4201485E5B3E}"/>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10" name="Google Shape;521;p10">
                <a:extLst>
                  <a:ext uri="{FF2B5EF4-FFF2-40B4-BE49-F238E27FC236}">
                    <a16:creationId xmlns:a16="http://schemas.microsoft.com/office/drawing/2014/main" id="{4299D9E9-EB61-264F-2B58-A075F951FF4D}"/>
                  </a:ext>
                </a:extLst>
              </p:cNvPr>
              <p:cNvGrpSpPr/>
              <p:nvPr/>
            </p:nvGrpSpPr>
            <p:grpSpPr>
              <a:xfrm>
                <a:off x="6514651" y="2887324"/>
                <a:ext cx="401739" cy="405369"/>
                <a:chOff x="4885988" y="2165492"/>
                <a:chExt cx="301304" cy="304027"/>
              </a:xfrm>
            </p:grpSpPr>
            <p:sp>
              <p:nvSpPr>
                <p:cNvPr id="147" name="Google Shape;522;p10">
                  <a:extLst>
                    <a:ext uri="{FF2B5EF4-FFF2-40B4-BE49-F238E27FC236}">
                      <a16:creationId xmlns:a16="http://schemas.microsoft.com/office/drawing/2014/main" id="{0566144B-B782-094C-325E-479EAF2A8E70}"/>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8" name="Google Shape;523;p10">
                  <a:extLst>
                    <a:ext uri="{FF2B5EF4-FFF2-40B4-BE49-F238E27FC236}">
                      <a16:creationId xmlns:a16="http://schemas.microsoft.com/office/drawing/2014/main" id="{6CDD8350-9E0A-5939-72E9-F156B7BC6CBB}"/>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11" name="Google Shape;524;p10">
                <a:extLst>
                  <a:ext uri="{FF2B5EF4-FFF2-40B4-BE49-F238E27FC236}">
                    <a16:creationId xmlns:a16="http://schemas.microsoft.com/office/drawing/2014/main" id="{813A1809-D3A2-0A92-DC21-2AB6160F0B6B}"/>
                  </a:ext>
                </a:extLst>
              </p:cNvPr>
              <p:cNvGrpSpPr/>
              <p:nvPr/>
            </p:nvGrpSpPr>
            <p:grpSpPr>
              <a:xfrm>
                <a:off x="6065178" y="3672494"/>
                <a:ext cx="1254316" cy="1254316"/>
                <a:chOff x="4548883" y="2754370"/>
                <a:chExt cx="940737" cy="940737"/>
              </a:xfrm>
            </p:grpSpPr>
            <p:sp>
              <p:nvSpPr>
                <p:cNvPr id="145" name="Google Shape;525;p10">
                  <a:extLst>
                    <a:ext uri="{FF2B5EF4-FFF2-40B4-BE49-F238E27FC236}">
                      <a16:creationId xmlns:a16="http://schemas.microsoft.com/office/drawing/2014/main" id="{31F9A148-138D-84CE-13AB-9718AF5CAC87}"/>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6" name="Google Shape;526;p10">
                  <a:extLst>
                    <a:ext uri="{FF2B5EF4-FFF2-40B4-BE49-F238E27FC236}">
                      <a16:creationId xmlns:a16="http://schemas.microsoft.com/office/drawing/2014/main" id="{81F95957-8D17-6553-DFF6-93F14E6D3D56}"/>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12" name="Google Shape;527;p10">
                <a:extLst>
                  <a:ext uri="{FF2B5EF4-FFF2-40B4-BE49-F238E27FC236}">
                    <a16:creationId xmlns:a16="http://schemas.microsoft.com/office/drawing/2014/main" id="{2DC11FAE-6D8B-C1E2-FDD0-143882D67DC2}"/>
                  </a:ext>
                </a:extLst>
              </p:cNvPr>
              <p:cNvGrpSpPr/>
              <p:nvPr/>
            </p:nvGrpSpPr>
            <p:grpSpPr>
              <a:xfrm>
                <a:off x="6478467" y="4097293"/>
                <a:ext cx="473868" cy="460703"/>
                <a:chOff x="4858850" y="3072970"/>
                <a:chExt cx="355401" cy="345527"/>
              </a:xfrm>
            </p:grpSpPr>
            <p:sp>
              <p:nvSpPr>
                <p:cNvPr id="134" name="Google Shape;528;p10">
                  <a:extLst>
                    <a:ext uri="{FF2B5EF4-FFF2-40B4-BE49-F238E27FC236}">
                      <a16:creationId xmlns:a16="http://schemas.microsoft.com/office/drawing/2014/main" id="{61D39DF6-BFE9-6208-4AEF-9FA9509D5B62}"/>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529;p10">
                  <a:extLst>
                    <a:ext uri="{FF2B5EF4-FFF2-40B4-BE49-F238E27FC236}">
                      <a16:creationId xmlns:a16="http://schemas.microsoft.com/office/drawing/2014/main" id="{1DF3BDD6-3117-03A8-0D4C-CBB7E48760CE}"/>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6" name="Google Shape;530;p10">
                  <a:extLst>
                    <a:ext uri="{FF2B5EF4-FFF2-40B4-BE49-F238E27FC236}">
                      <a16:creationId xmlns:a16="http://schemas.microsoft.com/office/drawing/2014/main" id="{06ED9975-BEE9-AECE-E334-AFCDD2C342F4}"/>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7" name="Google Shape;531;p10">
                  <a:extLst>
                    <a:ext uri="{FF2B5EF4-FFF2-40B4-BE49-F238E27FC236}">
                      <a16:creationId xmlns:a16="http://schemas.microsoft.com/office/drawing/2014/main" id="{0B19DA04-CE59-AE14-F13B-B8CA37B5A6A9}"/>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8" name="Google Shape;532;p10">
                  <a:extLst>
                    <a:ext uri="{FF2B5EF4-FFF2-40B4-BE49-F238E27FC236}">
                      <a16:creationId xmlns:a16="http://schemas.microsoft.com/office/drawing/2014/main" id="{D7BF4717-59E6-FAF1-015F-C2AC510C30F4}"/>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9" name="Google Shape;533;p10">
                  <a:extLst>
                    <a:ext uri="{FF2B5EF4-FFF2-40B4-BE49-F238E27FC236}">
                      <a16:creationId xmlns:a16="http://schemas.microsoft.com/office/drawing/2014/main" id="{5B61BF0E-39A3-3117-A095-670358364363}"/>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0" name="Google Shape;534;p10">
                  <a:extLst>
                    <a:ext uri="{FF2B5EF4-FFF2-40B4-BE49-F238E27FC236}">
                      <a16:creationId xmlns:a16="http://schemas.microsoft.com/office/drawing/2014/main" id="{EE6B8195-9A4C-A154-B416-594466663D44}"/>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1" name="Google Shape;535;p10">
                  <a:extLst>
                    <a:ext uri="{FF2B5EF4-FFF2-40B4-BE49-F238E27FC236}">
                      <a16:creationId xmlns:a16="http://schemas.microsoft.com/office/drawing/2014/main" id="{5C358B9C-DCCA-394B-947C-F3B2410A6CE0}"/>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536;p10">
                  <a:extLst>
                    <a:ext uri="{FF2B5EF4-FFF2-40B4-BE49-F238E27FC236}">
                      <a16:creationId xmlns:a16="http://schemas.microsoft.com/office/drawing/2014/main" id="{F393606E-9098-60DF-640A-4BD72E628269}"/>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3" name="Google Shape;537;p10">
                  <a:extLst>
                    <a:ext uri="{FF2B5EF4-FFF2-40B4-BE49-F238E27FC236}">
                      <a16:creationId xmlns:a16="http://schemas.microsoft.com/office/drawing/2014/main" id="{C94A8AB2-4387-5FA0-5CD5-49B826D395E7}"/>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4" name="Google Shape;538;p10">
                  <a:extLst>
                    <a:ext uri="{FF2B5EF4-FFF2-40B4-BE49-F238E27FC236}">
                      <a16:creationId xmlns:a16="http://schemas.microsoft.com/office/drawing/2014/main" id="{1303649F-0F17-6A12-48F5-921A5EED3172}"/>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13" name="Google Shape;539;p10">
                <a:extLst>
                  <a:ext uri="{FF2B5EF4-FFF2-40B4-BE49-F238E27FC236}">
                    <a16:creationId xmlns:a16="http://schemas.microsoft.com/office/drawing/2014/main" id="{5068A1D8-642C-C593-790A-80236D1CD273}"/>
                  </a:ext>
                </a:extLst>
              </p:cNvPr>
              <p:cNvGrpSpPr/>
              <p:nvPr/>
            </p:nvGrpSpPr>
            <p:grpSpPr>
              <a:xfrm>
                <a:off x="5314538" y="2951176"/>
                <a:ext cx="1499581" cy="1442921"/>
                <a:chOff x="3985903" y="2213381"/>
                <a:chExt cx="1124686" cy="1082191"/>
              </a:xfrm>
            </p:grpSpPr>
            <p:sp>
              <p:nvSpPr>
                <p:cNvPr id="121" name="Google Shape;540;p10">
                  <a:extLst>
                    <a:ext uri="{FF2B5EF4-FFF2-40B4-BE49-F238E27FC236}">
                      <a16:creationId xmlns:a16="http://schemas.microsoft.com/office/drawing/2014/main" id="{EA19B314-E186-16C6-F686-5ADAD9BC3CC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2" name="Google Shape;541;p10">
                  <a:extLst>
                    <a:ext uri="{FF2B5EF4-FFF2-40B4-BE49-F238E27FC236}">
                      <a16:creationId xmlns:a16="http://schemas.microsoft.com/office/drawing/2014/main" id="{297158DD-E3C9-60CD-CBB0-BDB79CC58951}"/>
                    </a:ext>
                  </a:extLst>
                </p:cNvPr>
                <p:cNvGrpSpPr/>
                <p:nvPr/>
              </p:nvGrpSpPr>
              <p:grpSpPr>
                <a:xfrm>
                  <a:off x="4380547" y="2919635"/>
                  <a:ext cx="636781" cy="375937"/>
                  <a:chOff x="4380547" y="2919635"/>
                  <a:chExt cx="636781" cy="375937"/>
                </a:xfrm>
              </p:grpSpPr>
              <p:sp>
                <p:nvSpPr>
                  <p:cNvPr id="132" name="Google Shape;542;p10">
                    <a:extLst>
                      <a:ext uri="{FF2B5EF4-FFF2-40B4-BE49-F238E27FC236}">
                        <a16:creationId xmlns:a16="http://schemas.microsoft.com/office/drawing/2014/main" id="{7415315F-F9FE-3299-7476-42DC0E17E20D}"/>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3" name="Google Shape;543;p10">
                    <a:extLst>
                      <a:ext uri="{FF2B5EF4-FFF2-40B4-BE49-F238E27FC236}">
                        <a16:creationId xmlns:a16="http://schemas.microsoft.com/office/drawing/2014/main" id="{F3B9794E-2C4F-F250-64CE-CED06A6B6415}"/>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23" name="Google Shape;544;p10">
                  <a:extLst>
                    <a:ext uri="{FF2B5EF4-FFF2-40B4-BE49-F238E27FC236}">
                      <a16:creationId xmlns:a16="http://schemas.microsoft.com/office/drawing/2014/main" id="{47F9F921-6600-FD54-3F14-FA25AB736896}"/>
                    </a:ext>
                  </a:extLst>
                </p:cNvPr>
                <p:cNvGrpSpPr/>
                <p:nvPr/>
              </p:nvGrpSpPr>
              <p:grpSpPr>
                <a:xfrm>
                  <a:off x="4714354" y="2285940"/>
                  <a:ext cx="375747" cy="636160"/>
                  <a:chOff x="4714354" y="2285940"/>
                  <a:chExt cx="375747" cy="636160"/>
                </a:xfrm>
              </p:grpSpPr>
              <p:sp>
                <p:nvSpPr>
                  <p:cNvPr id="130" name="Google Shape;545;p10">
                    <a:extLst>
                      <a:ext uri="{FF2B5EF4-FFF2-40B4-BE49-F238E27FC236}">
                        <a16:creationId xmlns:a16="http://schemas.microsoft.com/office/drawing/2014/main" id="{78619D28-E283-0A08-CE5A-3BBDA526A318}"/>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1" name="Google Shape;546;p10">
                    <a:extLst>
                      <a:ext uri="{FF2B5EF4-FFF2-40B4-BE49-F238E27FC236}">
                        <a16:creationId xmlns:a16="http://schemas.microsoft.com/office/drawing/2014/main" id="{845BEA8B-4B8B-D2A3-AF25-A631E0862BD7}"/>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24" name="Google Shape;547;p10">
                  <a:extLst>
                    <a:ext uri="{FF2B5EF4-FFF2-40B4-BE49-F238E27FC236}">
                      <a16:creationId xmlns:a16="http://schemas.microsoft.com/office/drawing/2014/main" id="{B3B9D3BB-AA3A-0053-9733-F86D682DBDBD}"/>
                    </a:ext>
                  </a:extLst>
                </p:cNvPr>
                <p:cNvGrpSpPr/>
                <p:nvPr/>
              </p:nvGrpSpPr>
              <p:grpSpPr>
                <a:xfrm>
                  <a:off x="3985903" y="2585619"/>
                  <a:ext cx="397112" cy="637197"/>
                  <a:chOff x="3985903" y="2585619"/>
                  <a:chExt cx="397112" cy="637197"/>
                </a:xfrm>
              </p:grpSpPr>
              <p:sp>
                <p:nvSpPr>
                  <p:cNvPr id="128" name="Google Shape;548;p10">
                    <a:extLst>
                      <a:ext uri="{FF2B5EF4-FFF2-40B4-BE49-F238E27FC236}">
                        <a16:creationId xmlns:a16="http://schemas.microsoft.com/office/drawing/2014/main" id="{0C53DA9B-306D-6FCF-52B6-6437461F656C}"/>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9" name="Google Shape;549;p10">
                    <a:extLst>
                      <a:ext uri="{FF2B5EF4-FFF2-40B4-BE49-F238E27FC236}">
                        <a16:creationId xmlns:a16="http://schemas.microsoft.com/office/drawing/2014/main" id="{DBD23C4D-77B8-69F5-0716-CB7376029B94}"/>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125" name="Google Shape;550;p10">
                  <a:extLst>
                    <a:ext uri="{FF2B5EF4-FFF2-40B4-BE49-F238E27FC236}">
                      <a16:creationId xmlns:a16="http://schemas.microsoft.com/office/drawing/2014/main" id="{3A62A1BC-75CF-9EA9-1E04-C4F83B5D4AB4}"/>
                    </a:ext>
                  </a:extLst>
                </p:cNvPr>
                <p:cNvGrpSpPr/>
                <p:nvPr/>
              </p:nvGrpSpPr>
              <p:grpSpPr>
                <a:xfrm>
                  <a:off x="4080455" y="2213381"/>
                  <a:ext cx="636573" cy="374705"/>
                  <a:chOff x="4080455" y="2213381"/>
                  <a:chExt cx="636573" cy="374705"/>
                </a:xfrm>
              </p:grpSpPr>
              <p:sp>
                <p:nvSpPr>
                  <p:cNvPr id="126" name="Google Shape;551;p10">
                    <a:extLst>
                      <a:ext uri="{FF2B5EF4-FFF2-40B4-BE49-F238E27FC236}">
                        <a16:creationId xmlns:a16="http://schemas.microsoft.com/office/drawing/2014/main" id="{D5FD4027-DACB-9BF6-D328-5B1A6CA33302}"/>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552;p10">
                    <a:extLst>
                      <a:ext uri="{FF2B5EF4-FFF2-40B4-BE49-F238E27FC236}">
                        <a16:creationId xmlns:a16="http://schemas.microsoft.com/office/drawing/2014/main" id="{05B9264A-5C4A-D695-DDD5-39673F28316C}"/>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114" name="Google Shape;553;p10">
                <a:extLst>
                  <a:ext uri="{FF2B5EF4-FFF2-40B4-BE49-F238E27FC236}">
                    <a16:creationId xmlns:a16="http://schemas.microsoft.com/office/drawing/2014/main" id="{98E9AFB6-56B9-4894-FC5D-0C4E870311E2}"/>
                  </a:ext>
                </a:extLst>
              </p:cNvPr>
              <p:cNvGrpSpPr/>
              <p:nvPr/>
            </p:nvGrpSpPr>
            <p:grpSpPr>
              <a:xfrm>
                <a:off x="5909378" y="3494930"/>
                <a:ext cx="311836" cy="355292"/>
                <a:chOff x="4645650" y="3962900"/>
                <a:chExt cx="259950" cy="296175"/>
              </a:xfrm>
            </p:grpSpPr>
            <p:sp>
              <p:nvSpPr>
                <p:cNvPr id="115" name="Google Shape;554;p10">
                  <a:extLst>
                    <a:ext uri="{FF2B5EF4-FFF2-40B4-BE49-F238E27FC236}">
                      <a16:creationId xmlns:a16="http://schemas.microsoft.com/office/drawing/2014/main" id="{78CDF4F0-D2B8-1FCC-8B26-9F7FF813957F}"/>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6" name="Google Shape;555;p10">
                  <a:extLst>
                    <a:ext uri="{FF2B5EF4-FFF2-40B4-BE49-F238E27FC236}">
                      <a16:creationId xmlns:a16="http://schemas.microsoft.com/office/drawing/2014/main" id="{7D2C3211-94F9-8866-ABD0-E6E35A5DD1C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7" name="Google Shape;556;p10">
                  <a:extLst>
                    <a:ext uri="{FF2B5EF4-FFF2-40B4-BE49-F238E27FC236}">
                      <a16:creationId xmlns:a16="http://schemas.microsoft.com/office/drawing/2014/main" id="{2C6A1875-1C66-6109-6ED7-E6D63B47AD97}"/>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557;p10">
                  <a:extLst>
                    <a:ext uri="{FF2B5EF4-FFF2-40B4-BE49-F238E27FC236}">
                      <a16:creationId xmlns:a16="http://schemas.microsoft.com/office/drawing/2014/main" id="{E0C83EBA-913C-456C-89F6-8EEE684CD9FB}"/>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9" name="Google Shape;558;p10">
                  <a:extLst>
                    <a:ext uri="{FF2B5EF4-FFF2-40B4-BE49-F238E27FC236}">
                      <a16:creationId xmlns:a16="http://schemas.microsoft.com/office/drawing/2014/main" id="{2D8CD917-7592-E43A-F5E0-FA5BD4A3EA13}"/>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0" name="Google Shape;559;p10">
                  <a:extLst>
                    <a:ext uri="{FF2B5EF4-FFF2-40B4-BE49-F238E27FC236}">
                      <a16:creationId xmlns:a16="http://schemas.microsoft.com/office/drawing/2014/main" id="{8469D1AB-AE48-CBBE-7A3E-7ADEE06A4116}"/>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100" name="Google Shape;560;p10">
              <a:extLst>
                <a:ext uri="{FF2B5EF4-FFF2-40B4-BE49-F238E27FC236}">
                  <a16:creationId xmlns:a16="http://schemas.microsoft.com/office/drawing/2014/main" id="{8B4021B3-780D-C8AC-2129-C1A9344F9E59}"/>
                </a:ext>
              </a:extLst>
            </p:cNvPr>
            <p:cNvGrpSpPr/>
            <p:nvPr/>
          </p:nvGrpSpPr>
          <p:grpSpPr>
            <a:xfrm>
              <a:off x="5746162" y="3855107"/>
              <a:ext cx="462347" cy="245835"/>
              <a:chOff x="3891558" y="2180494"/>
              <a:chExt cx="346769" cy="184381"/>
            </a:xfrm>
          </p:grpSpPr>
          <p:sp>
            <p:nvSpPr>
              <p:cNvPr id="101" name="Google Shape;561;p10">
                <a:extLst>
                  <a:ext uri="{FF2B5EF4-FFF2-40B4-BE49-F238E27FC236}">
                    <a16:creationId xmlns:a16="http://schemas.microsoft.com/office/drawing/2014/main" id="{5E937AC8-3CF1-E81A-38C7-8A8F25F2743B}"/>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2" name="Google Shape;562;p10">
                <a:extLst>
                  <a:ext uri="{FF2B5EF4-FFF2-40B4-BE49-F238E27FC236}">
                    <a16:creationId xmlns:a16="http://schemas.microsoft.com/office/drawing/2014/main" id="{FE5A48D4-221D-C058-39C1-8B5B1FB74595}"/>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3" name="Google Shape;563;p10">
                <a:extLst>
                  <a:ext uri="{FF2B5EF4-FFF2-40B4-BE49-F238E27FC236}">
                    <a16:creationId xmlns:a16="http://schemas.microsoft.com/office/drawing/2014/main" id="{EBF9B7AC-F9C6-D289-FFFA-7716F58B13C7}"/>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0606022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2144</TotalTime>
  <Words>1965</Words>
  <Application>Microsoft Office PowerPoint</Application>
  <PresentationFormat>Widescreen</PresentationFormat>
  <Paragraphs>229</Paragraphs>
  <Slides>17</Slides>
  <Notes>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Calibri</vt:lpstr>
      <vt:lpstr>Roboto</vt:lpstr>
      <vt:lpstr>Montserrat Medium</vt:lpstr>
      <vt:lpstr>Times New Roman</vt:lpstr>
      <vt:lpstr>Montserrat</vt:lpstr>
      <vt:lpstr>Wingdings</vt:lpstr>
      <vt:lpstr>Fira Sans Extra Condensed Medium</vt:lpstr>
      <vt:lpstr>Arial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lak a</cp:lastModifiedBy>
  <cp:revision>12</cp:revision>
  <dcterms:created xsi:type="dcterms:W3CDTF">2021-01-07T12:40:50Z</dcterms:created>
  <dcterms:modified xsi:type="dcterms:W3CDTF">2024-10-17T17:21:58Z</dcterms:modified>
</cp:coreProperties>
</file>